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ublic Sans" charset="1" panose="00000000000000000000"/>
      <p:regular r:id="rId24"/>
    </p:embeddedFont>
    <p:embeddedFont>
      <p:font typeface="Canva Sans" charset="1" panose="020B0503030501040103"/>
      <p:regular r:id="rId25"/>
    </p:embeddedFont>
    <p:embeddedFont>
      <p:font typeface="Public Sans Bold Italics" charset="1" panose="00000000000000000000"/>
      <p:regular r:id="rId26"/>
    </p:embeddedFont>
    <p:embeddedFont>
      <p:font typeface="Public Sans Bold" charset="1" panose="00000000000000000000"/>
      <p:regular r:id="rId27"/>
    </p:embeddedFont>
    <p:embeddedFont>
      <p:font typeface="Public Sans Italic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15390857" y="8932907"/>
            <a:ext cx="1868443" cy="325393"/>
            <a:chOff x="0" y="0"/>
            <a:chExt cx="2491257" cy="433857"/>
          </a:xfrm>
        </p:grpSpPr>
        <p:grpSp>
          <p:nvGrpSpPr>
            <p:cNvPr name="Group 3" id="3"/>
            <p:cNvGrpSpPr/>
            <p:nvPr/>
          </p:nvGrpSpPr>
          <p:grpSpPr>
            <a:xfrm rot="0">
              <a:off x="0" y="0"/>
              <a:ext cx="433857" cy="4338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85587" y="0"/>
              <a:ext cx="433857" cy="43385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73444" y="0"/>
              <a:ext cx="433857" cy="4338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57400" y="0"/>
              <a:ext cx="433857" cy="4338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5" id="15"/>
          <p:cNvGrpSpPr/>
          <p:nvPr/>
        </p:nvGrpSpPr>
        <p:grpSpPr>
          <a:xfrm rot="0">
            <a:off x="9134475" y="-653129"/>
            <a:ext cx="1543050" cy="12058493"/>
            <a:chOff x="0" y="0"/>
            <a:chExt cx="406400" cy="3175899"/>
          </a:xfrm>
        </p:grpSpPr>
        <p:sp>
          <p:nvSpPr>
            <p:cNvPr name="Freeform 16" id="16"/>
            <p:cNvSpPr/>
            <p:nvPr/>
          </p:nvSpPr>
          <p:spPr>
            <a:xfrm flipH="false" flipV="false" rot="0">
              <a:off x="0" y="0"/>
              <a:ext cx="406400" cy="3175899"/>
            </a:xfrm>
            <a:custGeom>
              <a:avLst/>
              <a:gdLst/>
              <a:ahLst/>
              <a:cxnLst/>
              <a:rect r="r" b="b" t="t" l="l"/>
              <a:pathLst>
                <a:path h="3175899" w="406400">
                  <a:moveTo>
                    <a:pt x="0" y="0"/>
                  </a:moveTo>
                  <a:lnTo>
                    <a:pt x="406400" y="0"/>
                  </a:lnTo>
                  <a:lnTo>
                    <a:pt x="406400" y="3175899"/>
                  </a:lnTo>
                  <a:lnTo>
                    <a:pt x="0" y="3175899"/>
                  </a:lnTo>
                  <a:close/>
                </a:path>
              </a:pathLst>
            </a:custGeom>
            <a:gradFill rotWithShape="true">
              <a:gsLst>
                <a:gs pos="0">
                  <a:srgbClr val="162118">
                    <a:alpha val="100000"/>
                  </a:srgbClr>
                </a:gs>
                <a:gs pos="100000">
                  <a:srgbClr val="172118">
                    <a:alpha val="0"/>
                  </a:srgbClr>
                </a:gs>
              </a:gsLst>
              <a:lin ang="0"/>
            </a:gradFill>
          </p:spPr>
        </p:sp>
        <p:sp>
          <p:nvSpPr>
            <p:cNvPr name="TextBox 17" id="17"/>
            <p:cNvSpPr txBox="true"/>
            <p:nvPr/>
          </p:nvSpPr>
          <p:spPr>
            <a:xfrm>
              <a:off x="0" y="-38100"/>
              <a:ext cx="406400" cy="3213999"/>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227060" y="547097"/>
            <a:ext cx="8112228" cy="3459269"/>
          </a:xfrm>
          <a:custGeom>
            <a:avLst/>
            <a:gdLst/>
            <a:ahLst/>
            <a:cxnLst/>
            <a:rect r="r" b="b" t="t" l="l"/>
            <a:pathLst>
              <a:path h="3459269" w="8112228">
                <a:moveTo>
                  <a:pt x="0" y="0"/>
                </a:moveTo>
                <a:lnTo>
                  <a:pt x="8112228" y="0"/>
                </a:lnTo>
                <a:lnTo>
                  <a:pt x="8112228" y="3459269"/>
                </a:lnTo>
                <a:lnTo>
                  <a:pt x="0" y="3459269"/>
                </a:lnTo>
                <a:lnTo>
                  <a:pt x="0" y="0"/>
                </a:lnTo>
                <a:close/>
              </a:path>
            </a:pathLst>
          </a:custGeom>
          <a:blipFill>
            <a:blip r:embed="rId2"/>
            <a:stretch>
              <a:fillRect l="0" t="0" r="0" b="0"/>
            </a:stretch>
          </a:blipFill>
        </p:spPr>
      </p:sp>
      <p:grpSp>
        <p:nvGrpSpPr>
          <p:cNvPr name="Group 19" id="19"/>
          <p:cNvGrpSpPr/>
          <p:nvPr/>
        </p:nvGrpSpPr>
        <p:grpSpPr>
          <a:xfrm rot="-3374654">
            <a:off x="7619747" y="-151795"/>
            <a:ext cx="17238173" cy="16851796"/>
            <a:chOff x="0" y="0"/>
            <a:chExt cx="22984231" cy="22469061"/>
          </a:xfrm>
        </p:grpSpPr>
        <p:pic>
          <p:nvPicPr>
            <p:cNvPr name="Picture 20" id="20"/>
            <p:cNvPicPr>
              <a:picLocks noChangeAspect="true"/>
            </p:cNvPicPr>
            <p:nvPr/>
          </p:nvPicPr>
          <p:blipFill>
            <a:blip r:embed="rId3">
              <a:alphaModFix amt="65000"/>
            </a:blip>
            <a:srcRect l="21294" t="0" r="21294" b="0"/>
            <a:stretch>
              <a:fillRect/>
            </a:stretch>
          </p:blipFill>
          <p:spPr>
            <a:xfrm flipH="false" flipV="false">
              <a:off x="0" y="0"/>
              <a:ext cx="22984231" cy="22469061"/>
            </a:xfrm>
            <a:prstGeom prst="rect">
              <a:avLst/>
            </a:prstGeom>
          </p:spPr>
        </p:pic>
      </p:grpSp>
      <p:sp>
        <p:nvSpPr>
          <p:cNvPr name="Freeform 21" id="21"/>
          <p:cNvSpPr/>
          <p:nvPr/>
        </p:nvSpPr>
        <p:spPr>
          <a:xfrm flipH="false" flipV="false" rot="0">
            <a:off x="6950788" y="4785834"/>
            <a:ext cx="5910423" cy="12298579"/>
          </a:xfrm>
          <a:custGeom>
            <a:avLst/>
            <a:gdLst/>
            <a:ahLst/>
            <a:cxnLst/>
            <a:rect r="r" b="b" t="t" l="l"/>
            <a:pathLst>
              <a:path h="12298579" w="5910423">
                <a:moveTo>
                  <a:pt x="0" y="0"/>
                </a:moveTo>
                <a:lnTo>
                  <a:pt x="5910424" y="0"/>
                </a:lnTo>
                <a:lnTo>
                  <a:pt x="5910424" y="12298579"/>
                </a:lnTo>
                <a:lnTo>
                  <a:pt x="0" y="12298579"/>
                </a:lnTo>
                <a:lnTo>
                  <a:pt x="0" y="0"/>
                </a:lnTo>
                <a:close/>
              </a:path>
            </a:pathLst>
          </a:custGeom>
          <a:blipFill>
            <a:blip r:embed="rId4"/>
            <a:stretch>
              <a:fillRect l="0" t="0" r="-5602" b="0"/>
            </a:stretch>
          </a:blipFill>
        </p:spPr>
      </p:sp>
      <p:sp>
        <p:nvSpPr>
          <p:cNvPr name="Freeform 22" id="22"/>
          <p:cNvSpPr/>
          <p:nvPr/>
        </p:nvSpPr>
        <p:spPr>
          <a:xfrm flipH="false" flipV="false" rot="0">
            <a:off x="12242398" y="-4867615"/>
            <a:ext cx="5495933" cy="10829424"/>
          </a:xfrm>
          <a:custGeom>
            <a:avLst/>
            <a:gdLst/>
            <a:ahLst/>
            <a:cxnLst/>
            <a:rect r="r" b="b" t="t" l="l"/>
            <a:pathLst>
              <a:path h="10829424" w="5495933">
                <a:moveTo>
                  <a:pt x="0" y="0"/>
                </a:moveTo>
                <a:lnTo>
                  <a:pt x="5495932" y="0"/>
                </a:lnTo>
                <a:lnTo>
                  <a:pt x="5495932" y="10829424"/>
                </a:lnTo>
                <a:lnTo>
                  <a:pt x="0" y="10829424"/>
                </a:lnTo>
                <a:lnTo>
                  <a:pt x="0" y="0"/>
                </a:lnTo>
                <a:close/>
              </a:path>
            </a:pathLst>
          </a:custGeom>
          <a:blipFill>
            <a:blip r:embed="rId4"/>
            <a:stretch>
              <a:fillRect l="0" t="0" r="0" b="0"/>
            </a:stretch>
          </a:blipFill>
        </p:spPr>
      </p:sp>
      <p:sp>
        <p:nvSpPr>
          <p:cNvPr name="TextBox 23" id="23"/>
          <p:cNvSpPr txBox="true"/>
          <p:nvPr/>
        </p:nvSpPr>
        <p:spPr>
          <a:xfrm rot="0">
            <a:off x="704242" y="4232426"/>
            <a:ext cx="6795919" cy="2315959"/>
          </a:xfrm>
          <a:prstGeom prst="rect">
            <a:avLst/>
          </a:prstGeom>
        </p:spPr>
        <p:txBody>
          <a:bodyPr anchor="t" rtlCol="false" tIns="0" lIns="0" bIns="0" rIns="0">
            <a:spAutoFit/>
          </a:bodyPr>
          <a:lstStyle/>
          <a:p>
            <a:pPr algn="l">
              <a:lnSpc>
                <a:spcPts val="2304"/>
              </a:lnSpc>
            </a:pPr>
            <a:r>
              <a:rPr lang="en-US" sz="2304">
                <a:solidFill>
                  <a:srgbClr val="F4C9B1"/>
                </a:solidFill>
                <a:latin typeface="Public Sans"/>
                <a:ea typeface="Public Sans"/>
                <a:cs typeface="Public Sans"/>
                <a:sym typeface="Public Sans"/>
              </a:rPr>
              <a:t>Travel Minds is a dynamic and user-friendly travel application designed to simplify the process of planning, booking, and exploring travel experiences for modern-day travelers. The app integrates advanced technology to provide seamless access to travel information, booking facilities, personalized recommendations, and detailed travel packages.</a:t>
            </a:r>
          </a:p>
        </p:txBody>
      </p:sp>
      <p:sp>
        <p:nvSpPr>
          <p:cNvPr name="TextBox 24" id="24"/>
          <p:cNvSpPr txBox="true"/>
          <p:nvPr/>
        </p:nvSpPr>
        <p:spPr>
          <a:xfrm rot="0">
            <a:off x="786751" y="7702635"/>
            <a:ext cx="7857444" cy="2020171"/>
          </a:xfrm>
          <a:prstGeom prst="rect">
            <a:avLst/>
          </a:prstGeom>
        </p:spPr>
        <p:txBody>
          <a:bodyPr anchor="t" rtlCol="false" tIns="0" lIns="0" bIns="0" rIns="0">
            <a:spAutoFit/>
          </a:bodyPr>
          <a:lstStyle/>
          <a:p>
            <a:pPr algn="l" marL="493175" indent="-246587" lvl="1">
              <a:lnSpc>
                <a:spcPts val="2284"/>
              </a:lnSpc>
              <a:buFont typeface="Arial"/>
              <a:buChar char="•"/>
            </a:pPr>
            <a:r>
              <a:rPr lang="en-US" sz="2284">
                <a:solidFill>
                  <a:srgbClr val="F4C9B1"/>
                </a:solidFill>
                <a:latin typeface="Public Sans"/>
                <a:ea typeface="Public Sans"/>
                <a:cs typeface="Public Sans"/>
                <a:sym typeface="Public Sans"/>
              </a:rPr>
              <a:t>Presenters:</a:t>
            </a:r>
          </a:p>
          <a:p>
            <a:pPr algn="l" marL="493175" indent="-246587" lvl="1">
              <a:lnSpc>
                <a:spcPts val="2284"/>
              </a:lnSpc>
              <a:buFont typeface="Arial"/>
              <a:buChar char="•"/>
            </a:pPr>
            <a:r>
              <a:rPr lang="en-US" sz="2284">
                <a:solidFill>
                  <a:srgbClr val="F4C9B1"/>
                </a:solidFill>
                <a:latin typeface="Public Sans"/>
                <a:ea typeface="Public Sans"/>
                <a:cs typeface="Public Sans"/>
                <a:sym typeface="Public Sans"/>
              </a:rPr>
              <a:t>Bhutwala Prince (5249)</a:t>
            </a:r>
          </a:p>
          <a:p>
            <a:pPr algn="l" marL="493175" indent="-246587" lvl="1">
              <a:lnSpc>
                <a:spcPts val="2284"/>
              </a:lnSpc>
              <a:buFont typeface="Arial"/>
              <a:buChar char="•"/>
            </a:pPr>
            <a:r>
              <a:rPr lang="en-US" sz="2284">
                <a:solidFill>
                  <a:srgbClr val="F4C9B1"/>
                </a:solidFill>
                <a:latin typeface="Public Sans"/>
                <a:ea typeface="Public Sans"/>
                <a:cs typeface="Public Sans"/>
                <a:sym typeface="Public Sans"/>
              </a:rPr>
              <a:t>Buha Prince (5253)</a:t>
            </a:r>
          </a:p>
          <a:p>
            <a:pPr algn="l" marL="493175" indent="-246587" lvl="1">
              <a:lnSpc>
                <a:spcPts val="2284"/>
              </a:lnSpc>
              <a:buFont typeface="Arial"/>
              <a:buChar char="•"/>
            </a:pPr>
            <a:r>
              <a:rPr lang="en-US" sz="2284">
                <a:solidFill>
                  <a:srgbClr val="F4C9B1"/>
                </a:solidFill>
                <a:latin typeface="Public Sans"/>
                <a:ea typeface="Public Sans"/>
                <a:cs typeface="Public Sans"/>
                <a:sym typeface="Public Sans"/>
              </a:rPr>
              <a:t>Rajbhara Ariba (5679)</a:t>
            </a:r>
          </a:p>
          <a:p>
            <a:pPr algn="l" marL="493175" indent="-246587" lvl="1">
              <a:lnSpc>
                <a:spcPts val="2284"/>
              </a:lnSpc>
              <a:buFont typeface="Arial"/>
              <a:buChar char="•"/>
            </a:pPr>
            <a:r>
              <a:rPr lang="en-US" sz="2284">
                <a:solidFill>
                  <a:srgbClr val="F4C9B1"/>
                </a:solidFill>
                <a:latin typeface="Public Sans"/>
                <a:ea typeface="Public Sans"/>
                <a:cs typeface="Public Sans"/>
                <a:sym typeface="Public Sans"/>
              </a:rPr>
              <a:t>Chevli Riya KetanKumar 5268</a:t>
            </a:r>
          </a:p>
          <a:p>
            <a:pPr algn="l" marL="493175" indent="-246587" lvl="1">
              <a:lnSpc>
                <a:spcPts val="2284"/>
              </a:lnSpc>
              <a:buFont typeface="Arial"/>
              <a:buChar char="•"/>
            </a:pPr>
            <a:r>
              <a:rPr lang="en-US" sz="2284">
                <a:solidFill>
                  <a:srgbClr val="F4C9B1"/>
                </a:solidFill>
                <a:latin typeface="Public Sans"/>
                <a:ea typeface="Public Sans"/>
                <a:cs typeface="Public Sans"/>
                <a:sym typeface="Public Sans"/>
              </a:rPr>
              <a:t>Pryanshi jariwala (5400)</a:t>
            </a:r>
          </a:p>
          <a:p>
            <a:pPr algn="l">
              <a:lnSpc>
                <a:spcPts val="2284"/>
              </a:lnSpc>
            </a:pPr>
          </a:p>
        </p:txBody>
      </p:sp>
      <p:sp>
        <p:nvSpPr>
          <p:cNvPr name="TextBox 25" id="25"/>
          <p:cNvSpPr txBox="true"/>
          <p:nvPr/>
        </p:nvSpPr>
        <p:spPr>
          <a:xfrm rot="0">
            <a:off x="704242" y="6709099"/>
            <a:ext cx="6010673" cy="1234440"/>
          </a:xfrm>
          <a:prstGeom prst="rect">
            <a:avLst/>
          </a:prstGeom>
        </p:spPr>
        <p:txBody>
          <a:bodyPr anchor="t" rtlCol="false" tIns="0" lIns="0" bIns="0" rIns="0">
            <a:spAutoFit/>
          </a:bodyPr>
          <a:lstStyle/>
          <a:p>
            <a:pPr algn="l">
              <a:lnSpc>
                <a:spcPts val="3359"/>
              </a:lnSpc>
            </a:pPr>
            <a:r>
              <a:rPr lang="en-US" sz="2399">
                <a:solidFill>
                  <a:srgbClr val="FFFFFF"/>
                </a:solidFill>
                <a:latin typeface="Canva Sans"/>
                <a:ea typeface="Canva Sans"/>
                <a:cs typeface="Canva Sans"/>
                <a:sym typeface="Canva Sans"/>
              </a:rPr>
              <a:t>Group No: 139   Guided By: Dr. Varsha Maurya </a:t>
            </a:r>
          </a:p>
          <a:p>
            <a:pPr algn="l">
              <a:lnSpc>
                <a:spcPts val="3359"/>
              </a:lnSpc>
              <a:spcBef>
                <a:spcPct val="0"/>
              </a:spcBef>
            </a:pPr>
          </a:p>
        </p:txBody>
      </p:sp>
      <p:sp>
        <p:nvSpPr>
          <p:cNvPr name="TextBox 26" id="26"/>
          <p:cNvSpPr txBox="true"/>
          <p:nvPr/>
        </p:nvSpPr>
        <p:spPr>
          <a:xfrm rot="0">
            <a:off x="535544" y="3495248"/>
            <a:ext cx="5273468" cy="356235"/>
          </a:xfrm>
          <a:prstGeom prst="rect">
            <a:avLst/>
          </a:prstGeom>
        </p:spPr>
        <p:txBody>
          <a:bodyPr anchor="t" rtlCol="false" tIns="0" lIns="0" bIns="0" rIns="0">
            <a:spAutoFit/>
          </a:bodyPr>
          <a:lstStyle/>
          <a:p>
            <a:pPr algn="ctr">
              <a:lnSpc>
                <a:spcPts val="2939"/>
              </a:lnSpc>
              <a:spcBef>
                <a:spcPct val="0"/>
              </a:spcBef>
            </a:pPr>
            <a:r>
              <a:rPr lang="en-US" sz="2099">
                <a:solidFill>
                  <a:srgbClr val="FFFFFF"/>
                </a:solidFill>
                <a:latin typeface="Canva Sans"/>
                <a:ea typeface="Canva Sans"/>
                <a:cs typeface="Canva Sans"/>
                <a:sym typeface="Canva Sans"/>
              </a:rPr>
              <a:t>Your Personalized Travel Companion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6367915" y="687261"/>
            <a:ext cx="5467050" cy="9109360"/>
            <a:chOff x="0" y="0"/>
            <a:chExt cx="7289399" cy="12145813"/>
          </a:xfrm>
        </p:grpSpPr>
        <p:sp>
          <p:nvSpPr>
            <p:cNvPr name="AutoShape 3" id="3"/>
            <p:cNvSpPr/>
            <p:nvPr/>
          </p:nvSpPr>
          <p:spPr>
            <a:xfrm>
              <a:off x="0" y="0"/>
              <a:ext cx="7289399" cy="12145813"/>
            </a:xfrm>
            <a:prstGeom prst="rect">
              <a:avLst/>
            </a:prstGeom>
            <a:solidFill>
              <a:srgbClr val="2F4733"/>
            </a:solidFill>
          </p:spPr>
        </p:sp>
      </p:grpSp>
      <p:sp>
        <p:nvSpPr>
          <p:cNvPr name="TextBox 4" id="4"/>
          <p:cNvSpPr txBox="true"/>
          <p:nvPr/>
        </p:nvSpPr>
        <p:spPr>
          <a:xfrm rot="0">
            <a:off x="6859228" y="2568890"/>
            <a:ext cx="4484423" cy="6517960"/>
          </a:xfrm>
          <a:prstGeom prst="rect">
            <a:avLst/>
          </a:prstGeom>
        </p:spPr>
        <p:txBody>
          <a:bodyPr anchor="t" rtlCol="false" tIns="0" lIns="0" bIns="0" rIns="0">
            <a:spAutoFit/>
          </a:bodyPr>
          <a:lstStyle/>
          <a:p>
            <a:pPr algn="l" marL="422783" indent="-211391" lvl="1">
              <a:lnSpc>
                <a:spcPts val="2702"/>
              </a:lnSpc>
              <a:buFont typeface="Arial"/>
              <a:buChar char="•"/>
            </a:pPr>
            <a:r>
              <a:rPr lang="en-US" sz="1958">
                <a:solidFill>
                  <a:srgbClr val="F4C9B1"/>
                </a:solidFill>
                <a:latin typeface="Public Sans"/>
                <a:ea typeface="Public Sans"/>
                <a:cs typeface="Public Sans"/>
                <a:sym typeface="Public Sans"/>
              </a:rPr>
              <a:t>Seamless Booking: Effortless booking of  hotels, and packages with secure payment options.  </a:t>
            </a:r>
          </a:p>
          <a:p>
            <a:pPr algn="l" marL="422783" indent="-211391" lvl="1">
              <a:lnSpc>
                <a:spcPts val="2702"/>
              </a:lnSpc>
              <a:buFont typeface="Arial"/>
              <a:buChar char="•"/>
            </a:pPr>
            <a:r>
              <a:rPr lang="en-US" sz="1958">
                <a:solidFill>
                  <a:srgbClr val="F4C9B1"/>
                </a:solidFill>
                <a:latin typeface="Public Sans"/>
                <a:ea typeface="Public Sans"/>
                <a:cs typeface="Public Sans"/>
                <a:sym typeface="Public Sans"/>
              </a:rPr>
              <a:t>P</a:t>
            </a:r>
            <a:r>
              <a:rPr lang="en-US" sz="1958">
                <a:solidFill>
                  <a:srgbClr val="F4C9B1"/>
                </a:solidFill>
                <a:latin typeface="Public Sans"/>
                <a:ea typeface="Public Sans"/>
                <a:cs typeface="Public Sans"/>
                <a:sym typeface="Public Sans"/>
              </a:rPr>
              <a:t>ersonalized Recommendations: Tailored travel suggestions and packages based on user preferences.  </a:t>
            </a:r>
          </a:p>
          <a:p>
            <a:pPr algn="l" marL="422783" indent="-211391" lvl="1">
              <a:lnSpc>
                <a:spcPts val="2702"/>
              </a:lnSpc>
              <a:buFont typeface="Arial"/>
              <a:buChar char="•"/>
            </a:pPr>
            <a:r>
              <a:rPr lang="en-US" sz="1958">
                <a:solidFill>
                  <a:srgbClr val="F4C9B1"/>
                </a:solidFill>
                <a:latin typeface="Public Sans"/>
                <a:ea typeface="Public Sans"/>
                <a:cs typeface="Public Sans"/>
                <a:sym typeface="Public Sans"/>
              </a:rPr>
              <a:t>Rea</a:t>
            </a:r>
            <a:r>
              <a:rPr lang="en-US" sz="1958">
                <a:solidFill>
                  <a:srgbClr val="F4C9B1"/>
                </a:solidFill>
                <a:latin typeface="Public Sans"/>
                <a:ea typeface="Public Sans"/>
                <a:cs typeface="Public Sans"/>
                <a:sym typeface="Public Sans"/>
              </a:rPr>
              <a:t>l-time Updates: Instant notifications and updates on booking status and travel information.  </a:t>
            </a:r>
          </a:p>
          <a:p>
            <a:pPr algn="l" marL="422783" indent="-211391" lvl="1">
              <a:lnSpc>
                <a:spcPts val="2702"/>
              </a:lnSpc>
              <a:buFont typeface="Arial"/>
              <a:buChar char="•"/>
            </a:pPr>
            <a:r>
              <a:rPr lang="en-US" sz="1958">
                <a:solidFill>
                  <a:srgbClr val="F4C9B1"/>
                </a:solidFill>
                <a:latin typeface="Public Sans"/>
                <a:ea typeface="Public Sans"/>
                <a:cs typeface="Public Sans"/>
                <a:sym typeface="Public Sans"/>
              </a:rPr>
              <a:t>S</a:t>
            </a:r>
            <a:r>
              <a:rPr lang="en-US" sz="1958">
                <a:solidFill>
                  <a:srgbClr val="F4C9B1"/>
                </a:solidFill>
                <a:latin typeface="Public Sans"/>
                <a:ea typeface="Public Sans"/>
                <a:cs typeface="Public Sans"/>
                <a:sym typeface="Public Sans"/>
              </a:rPr>
              <a:t>ecure Authentication: Secure login with Google and email/password options, protecting user data.  </a:t>
            </a:r>
          </a:p>
          <a:p>
            <a:pPr algn="l" marL="422783" indent="-211391" lvl="1">
              <a:lnSpc>
                <a:spcPts val="2702"/>
              </a:lnSpc>
              <a:buFont typeface="Arial"/>
              <a:buChar char="•"/>
            </a:pPr>
            <a:r>
              <a:rPr lang="en-US" sz="1958">
                <a:solidFill>
                  <a:srgbClr val="F4C9B1"/>
                </a:solidFill>
                <a:latin typeface="Public Sans"/>
                <a:ea typeface="Public Sans"/>
                <a:cs typeface="Public Sans"/>
                <a:sym typeface="Public Sans"/>
              </a:rPr>
              <a:t>Comprehensive Travel Information: Detailed insights into destinations, itineraries, and package inclusions.</a:t>
            </a:r>
          </a:p>
          <a:p>
            <a:pPr algn="l">
              <a:lnSpc>
                <a:spcPts val="2702"/>
              </a:lnSpc>
            </a:pPr>
          </a:p>
        </p:txBody>
      </p:sp>
      <p:grpSp>
        <p:nvGrpSpPr>
          <p:cNvPr name="Group 5" id="5"/>
          <p:cNvGrpSpPr>
            <a:grpSpLocks noChangeAspect="true"/>
          </p:cNvGrpSpPr>
          <p:nvPr/>
        </p:nvGrpSpPr>
        <p:grpSpPr>
          <a:xfrm rot="0">
            <a:off x="1471827" y="959473"/>
            <a:ext cx="4181713" cy="8274239"/>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144" t="0" r="-2144"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5" id="15"/>
          <p:cNvGrpSpPr>
            <a:grpSpLocks noChangeAspect="true"/>
          </p:cNvGrpSpPr>
          <p:nvPr/>
        </p:nvGrpSpPr>
        <p:grpSpPr>
          <a:xfrm rot="0">
            <a:off x="12549340" y="959473"/>
            <a:ext cx="4181713" cy="8274239"/>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89" t="0" r="-789"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5" id="25"/>
          <p:cNvSpPr txBox="true"/>
          <p:nvPr/>
        </p:nvSpPr>
        <p:spPr>
          <a:xfrm rot="0">
            <a:off x="6904733" y="1749000"/>
            <a:ext cx="3173438" cy="670398"/>
          </a:xfrm>
          <a:prstGeom prst="rect">
            <a:avLst/>
          </a:prstGeom>
        </p:spPr>
        <p:txBody>
          <a:bodyPr anchor="t" rtlCol="false" tIns="0" lIns="0" bIns="0" rIns="0">
            <a:spAutoFit/>
          </a:bodyPr>
          <a:lstStyle/>
          <a:p>
            <a:pPr algn="l">
              <a:lnSpc>
                <a:spcPts val="4811"/>
              </a:lnSpc>
            </a:pPr>
            <a:r>
              <a:rPr lang="en-US" b="true" sz="5345" i="true" spc="-331">
                <a:solidFill>
                  <a:srgbClr val="F4C9B1"/>
                </a:solidFill>
                <a:latin typeface="Public Sans Bold Italics"/>
                <a:ea typeface="Public Sans Bold Italics"/>
                <a:cs typeface="Public Sans Bold Italics"/>
                <a:sym typeface="Public Sans Bold Italics"/>
              </a:rPr>
              <a:t>Benefits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6367915" y="687261"/>
            <a:ext cx="5467050" cy="9109360"/>
            <a:chOff x="0" y="0"/>
            <a:chExt cx="7289399" cy="12145813"/>
          </a:xfrm>
        </p:grpSpPr>
        <p:sp>
          <p:nvSpPr>
            <p:cNvPr name="AutoShape 3" id="3"/>
            <p:cNvSpPr/>
            <p:nvPr/>
          </p:nvSpPr>
          <p:spPr>
            <a:xfrm>
              <a:off x="0" y="0"/>
              <a:ext cx="7289399" cy="12145813"/>
            </a:xfrm>
            <a:prstGeom prst="rect">
              <a:avLst/>
            </a:prstGeom>
            <a:solidFill>
              <a:srgbClr val="F4C9B1"/>
            </a:solidFill>
          </p:spPr>
        </p:sp>
      </p:grpSp>
      <p:grpSp>
        <p:nvGrpSpPr>
          <p:cNvPr name="Group 4" id="4"/>
          <p:cNvGrpSpPr>
            <a:grpSpLocks noChangeAspect="true"/>
          </p:cNvGrpSpPr>
          <p:nvPr/>
        </p:nvGrpSpPr>
        <p:grpSpPr>
          <a:xfrm rot="0">
            <a:off x="1471827" y="959473"/>
            <a:ext cx="4181713" cy="8274239"/>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18" t="0" r="-518"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8" id="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4" id="14"/>
          <p:cNvGrpSpPr>
            <a:grpSpLocks noChangeAspect="true"/>
          </p:cNvGrpSpPr>
          <p:nvPr/>
        </p:nvGrpSpPr>
        <p:grpSpPr>
          <a:xfrm rot="0">
            <a:off x="12549340" y="959473"/>
            <a:ext cx="4181713" cy="8274239"/>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54" t="0" r="-654"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4" id="24"/>
          <p:cNvSpPr txBox="true"/>
          <p:nvPr/>
        </p:nvSpPr>
        <p:spPr>
          <a:xfrm rot="0">
            <a:off x="6904733" y="1749000"/>
            <a:ext cx="3173438" cy="670398"/>
          </a:xfrm>
          <a:prstGeom prst="rect">
            <a:avLst/>
          </a:prstGeom>
        </p:spPr>
        <p:txBody>
          <a:bodyPr anchor="t" rtlCol="false" tIns="0" lIns="0" bIns="0" rIns="0">
            <a:spAutoFit/>
          </a:bodyPr>
          <a:lstStyle/>
          <a:p>
            <a:pPr algn="l">
              <a:lnSpc>
                <a:spcPts val="4811"/>
              </a:lnSpc>
            </a:pPr>
            <a:r>
              <a:rPr lang="en-US" b="true" sz="5345" i="true" spc="-331">
                <a:solidFill>
                  <a:srgbClr val="2F4733"/>
                </a:solidFill>
                <a:latin typeface="Public Sans Bold Italics"/>
                <a:ea typeface="Public Sans Bold Italics"/>
                <a:cs typeface="Public Sans Bold Italics"/>
                <a:sym typeface="Public Sans Bold Italics"/>
              </a:rPr>
              <a:t>Limitations</a:t>
            </a:r>
          </a:p>
        </p:txBody>
      </p:sp>
      <p:sp>
        <p:nvSpPr>
          <p:cNvPr name="TextBox 25" id="25"/>
          <p:cNvSpPr txBox="true"/>
          <p:nvPr/>
        </p:nvSpPr>
        <p:spPr>
          <a:xfrm rot="0">
            <a:off x="6657693" y="2710879"/>
            <a:ext cx="4972614" cy="6213589"/>
          </a:xfrm>
          <a:prstGeom prst="rect">
            <a:avLst/>
          </a:prstGeom>
        </p:spPr>
        <p:txBody>
          <a:bodyPr anchor="t" rtlCol="false" tIns="0" lIns="0" bIns="0" rIns="0">
            <a:spAutoFit/>
          </a:bodyPr>
          <a:lstStyle/>
          <a:p>
            <a:pPr algn="l" marL="432770" indent="-216385" lvl="1">
              <a:lnSpc>
                <a:spcPts val="2004"/>
              </a:lnSpc>
              <a:buFont typeface="Arial"/>
              <a:buChar char="•"/>
            </a:pPr>
            <a:r>
              <a:rPr lang="en-US" sz="2004">
                <a:solidFill>
                  <a:srgbClr val="2F4733"/>
                </a:solidFill>
                <a:latin typeface="Public Sans"/>
                <a:ea typeface="Public Sans"/>
                <a:cs typeface="Public Sans"/>
                <a:sym typeface="Public Sans"/>
              </a:rPr>
              <a:t>Dependency on Internet: Requires a stable internet connection for full functionality, limiting use in areas with poor connectivity.  </a:t>
            </a:r>
          </a:p>
          <a:p>
            <a:pPr algn="l">
              <a:lnSpc>
                <a:spcPts val="2004"/>
              </a:lnSpc>
            </a:pPr>
          </a:p>
          <a:p>
            <a:pPr algn="l" marL="432770" indent="-216385" lvl="1">
              <a:lnSpc>
                <a:spcPts val="2004"/>
              </a:lnSpc>
              <a:buFont typeface="Arial"/>
              <a:buChar char="•"/>
            </a:pPr>
            <a:r>
              <a:rPr lang="en-US" sz="2004">
                <a:solidFill>
                  <a:srgbClr val="2F4733"/>
                </a:solidFill>
                <a:latin typeface="Public Sans"/>
                <a:ea typeface="Public Sans"/>
                <a:cs typeface="Public Sans"/>
                <a:sym typeface="Public Sans"/>
              </a:rPr>
              <a:t>Potential Scalability Concerns: May face performance slowdowns with a large number of concurrent user.</a:t>
            </a:r>
          </a:p>
          <a:p>
            <a:pPr algn="l">
              <a:lnSpc>
                <a:spcPts val="2004"/>
              </a:lnSpc>
            </a:pPr>
            <a:r>
              <a:rPr lang="en-US" sz="2004">
                <a:solidFill>
                  <a:srgbClr val="2F4733"/>
                </a:solidFill>
                <a:latin typeface="Public Sans"/>
                <a:ea typeface="Public Sans"/>
                <a:cs typeface="Public Sans"/>
                <a:sym typeface="Public Sans"/>
              </a:rPr>
              <a:t> </a:t>
            </a:r>
          </a:p>
          <a:p>
            <a:pPr algn="l" marL="432770" indent="-216385" lvl="1">
              <a:lnSpc>
                <a:spcPts val="2004"/>
              </a:lnSpc>
              <a:buFont typeface="Arial"/>
              <a:buChar char="•"/>
            </a:pPr>
            <a:r>
              <a:rPr lang="en-US" sz="2004">
                <a:solidFill>
                  <a:srgbClr val="2F4733"/>
                </a:solidFill>
                <a:latin typeface="Public Sans"/>
                <a:ea typeface="Public Sans"/>
                <a:cs typeface="Public Sans"/>
                <a:sym typeface="Public Sans"/>
              </a:rPr>
              <a:t>Reliance on Third-Party Services: Heavily dependent on external services like Firebase and Razorpay, making it vulnerable to their downtimes. </a:t>
            </a:r>
          </a:p>
          <a:p>
            <a:pPr algn="l">
              <a:lnSpc>
                <a:spcPts val="2004"/>
              </a:lnSpc>
            </a:pPr>
          </a:p>
          <a:p>
            <a:pPr algn="l" marL="432770" indent="-216385" lvl="1">
              <a:lnSpc>
                <a:spcPts val="2004"/>
              </a:lnSpc>
              <a:buFont typeface="Arial"/>
              <a:buChar char="•"/>
            </a:pPr>
            <a:r>
              <a:rPr lang="en-US" sz="2004">
                <a:solidFill>
                  <a:srgbClr val="2F4733"/>
                </a:solidFill>
                <a:latin typeface="Public Sans"/>
                <a:ea typeface="Public Sans"/>
                <a:cs typeface="Public Sans"/>
                <a:sym typeface="Public Sans"/>
              </a:rPr>
              <a:t>Security Vulnerabilities: Processing sensitive user data and payments introduces potential security risks.  </a:t>
            </a:r>
          </a:p>
          <a:p>
            <a:pPr algn="l">
              <a:lnSpc>
                <a:spcPts val="2004"/>
              </a:lnSpc>
            </a:pPr>
          </a:p>
          <a:p>
            <a:pPr algn="l" marL="432770" indent="-216385" lvl="1">
              <a:lnSpc>
                <a:spcPts val="2004"/>
              </a:lnSpc>
              <a:buFont typeface="Arial"/>
              <a:buChar char="•"/>
            </a:pPr>
            <a:r>
              <a:rPr lang="en-US" sz="2004">
                <a:solidFill>
                  <a:srgbClr val="2F4733"/>
                </a:solidFill>
                <a:latin typeface="Public Sans"/>
                <a:ea typeface="Public Sans"/>
                <a:cs typeface="Public Sans"/>
                <a:sym typeface="Public Sans"/>
              </a:rPr>
              <a:t>Backend Complexity: Managing the backend with Flask and MongoDB requires ongoing maintenance and monitoring</a:t>
            </a:r>
          </a:p>
          <a:p>
            <a:pPr algn="l">
              <a:lnSpc>
                <a:spcPts val="2004"/>
              </a:lnSpc>
            </a:pPr>
          </a:p>
          <a:p>
            <a:pPr algn="l">
              <a:lnSpc>
                <a:spcPts val="2004"/>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5400000">
            <a:off x="-11523712" y="-2565574"/>
            <a:ext cx="18288000" cy="20136836"/>
            <a:chOff x="0" y="0"/>
            <a:chExt cx="24384000" cy="26849114"/>
          </a:xfrm>
        </p:grpSpPr>
        <p:pic>
          <p:nvPicPr>
            <p:cNvPr name="Picture 3" id="3"/>
            <p:cNvPicPr>
              <a:picLocks noChangeAspect="true"/>
            </p:cNvPicPr>
            <p:nvPr/>
          </p:nvPicPr>
          <p:blipFill>
            <a:blip r:embed="rId2">
              <a:alphaModFix amt="65000"/>
            </a:blip>
            <a:srcRect l="24514" t="0" r="24514" b="0"/>
            <a:stretch>
              <a:fillRect/>
            </a:stretch>
          </p:blipFill>
          <p:spPr>
            <a:xfrm flipH="false" flipV="false">
              <a:off x="0" y="0"/>
              <a:ext cx="24384000" cy="26849114"/>
            </a:xfrm>
            <a:prstGeom prst="rect">
              <a:avLst/>
            </a:prstGeom>
          </p:spPr>
        </p:pic>
      </p:grpSp>
      <p:sp>
        <p:nvSpPr>
          <p:cNvPr name="AutoShape 4" id="4"/>
          <p:cNvSpPr/>
          <p:nvPr/>
        </p:nvSpPr>
        <p:spPr>
          <a:xfrm>
            <a:off x="7688706" y="4330932"/>
            <a:ext cx="0" cy="4087352"/>
          </a:xfrm>
          <a:prstGeom prst="line">
            <a:avLst/>
          </a:prstGeom>
          <a:ln cap="flat" w="38100">
            <a:solidFill>
              <a:srgbClr val="F4C9B1"/>
            </a:solidFill>
            <a:prstDash val="solid"/>
            <a:headEnd type="none" len="sm" w="sm"/>
            <a:tailEnd type="none" len="sm" w="sm"/>
          </a:ln>
        </p:spPr>
      </p:sp>
      <p:sp>
        <p:nvSpPr>
          <p:cNvPr name="Freeform 5" id="5"/>
          <p:cNvSpPr/>
          <p:nvPr/>
        </p:nvSpPr>
        <p:spPr>
          <a:xfrm flipH="false" flipV="false" rot="0">
            <a:off x="874548" y="2061326"/>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3"/>
            <a:stretch>
              <a:fillRect l="0" t="0" r="0" b="0"/>
            </a:stretch>
          </a:blipFill>
        </p:spPr>
      </p:sp>
      <p:sp>
        <p:nvSpPr>
          <p:cNvPr name="TextBox 6" id="6"/>
          <p:cNvSpPr txBox="true"/>
          <p:nvPr/>
        </p:nvSpPr>
        <p:spPr>
          <a:xfrm rot="0">
            <a:off x="7688706" y="1333500"/>
            <a:ext cx="9804005" cy="2652909"/>
          </a:xfrm>
          <a:prstGeom prst="rect">
            <a:avLst/>
          </a:prstGeom>
        </p:spPr>
        <p:txBody>
          <a:bodyPr anchor="t" rtlCol="false" tIns="0" lIns="0" bIns="0" rIns="0">
            <a:spAutoFit/>
          </a:bodyPr>
          <a:lstStyle/>
          <a:p>
            <a:pPr algn="l">
              <a:lnSpc>
                <a:spcPts val="10017"/>
              </a:lnSpc>
            </a:pPr>
            <a:r>
              <a:rPr lang="en-US" b="true" sz="11130" i="true" spc="-690">
                <a:solidFill>
                  <a:srgbClr val="F4C9B1"/>
                </a:solidFill>
                <a:latin typeface="Public Sans Bold Italics"/>
                <a:ea typeface="Public Sans Bold Italics"/>
                <a:cs typeface="Public Sans Bold Italics"/>
                <a:sym typeface="Public Sans Bold Italics"/>
              </a:rPr>
              <a:t>Use Case Diagram</a:t>
            </a:r>
          </a:p>
        </p:txBody>
      </p:sp>
      <p:sp>
        <p:nvSpPr>
          <p:cNvPr name="TextBox 7" id="7"/>
          <p:cNvSpPr txBox="true"/>
          <p:nvPr/>
        </p:nvSpPr>
        <p:spPr>
          <a:xfrm rot="0">
            <a:off x="8148505" y="4763033"/>
            <a:ext cx="9110795" cy="3655251"/>
          </a:xfrm>
          <a:prstGeom prst="rect">
            <a:avLst/>
          </a:prstGeom>
        </p:spPr>
        <p:txBody>
          <a:bodyPr anchor="t" rtlCol="false" tIns="0" lIns="0" bIns="0" rIns="0">
            <a:spAutoFit/>
          </a:bodyPr>
          <a:lstStyle/>
          <a:p>
            <a:pPr algn="l">
              <a:lnSpc>
                <a:spcPts val="3514"/>
              </a:lnSpc>
            </a:pPr>
            <a:r>
              <a:rPr lang="en-US" sz="2662">
                <a:solidFill>
                  <a:srgbClr val="F4C9B1"/>
                </a:solidFill>
                <a:latin typeface="Public Sans"/>
                <a:ea typeface="Public Sans"/>
                <a:cs typeface="Public Sans"/>
                <a:sym typeface="Public Sans"/>
              </a:rPr>
              <a:t>The Use Case Diagram visually represents the interactions between users (both customers and administrators) and the Travel Minds system. It provides a blueprint for understanding the functional requirements of the application and illustrates how users engage with key functionalities, such as user authentication, travel booking, profile management, and admin operations.</a:t>
            </a:r>
          </a:p>
          <a:p>
            <a:pPr algn="l">
              <a:lnSpc>
                <a:spcPts val="2162"/>
              </a:lnSpc>
            </a:pPr>
          </a:p>
          <a:p>
            <a:pPr algn="l">
              <a:lnSpc>
                <a:spcPts val="2162"/>
              </a:lnSpc>
            </a:pPr>
          </a:p>
        </p:txBody>
      </p:sp>
      <p:sp>
        <p:nvSpPr>
          <p:cNvPr name="TextBox 8" id="8"/>
          <p:cNvSpPr txBox="true"/>
          <p:nvPr/>
        </p:nvSpPr>
        <p:spPr>
          <a:xfrm rot="0">
            <a:off x="2794966" y="9411073"/>
            <a:ext cx="2670274" cy="323215"/>
          </a:xfrm>
          <a:prstGeom prst="rect">
            <a:avLst/>
          </a:prstGeom>
        </p:spPr>
        <p:txBody>
          <a:bodyPr anchor="t" rtlCol="false" tIns="0" lIns="0" bIns="0" rIns="0">
            <a:spAutoFit/>
          </a:bodyPr>
          <a:lstStyle/>
          <a:p>
            <a:pPr algn="ctr">
              <a:lnSpc>
                <a:spcPts val="2659"/>
              </a:lnSpc>
              <a:spcBef>
                <a:spcPct val="0"/>
              </a:spcBef>
            </a:pPr>
            <a:r>
              <a:rPr lang="en-US" sz="1899">
                <a:solidFill>
                  <a:srgbClr val="F4C9B1"/>
                </a:solidFill>
                <a:latin typeface="Canva Sans"/>
                <a:ea typeface="Canva Sans"/>
                <a:cs typeface="Canva Sans"/>
                <a:sym typeface="Canva Sans"/>
              </a:rPr>
              <a:t>Get detailed view here.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3602116">
            <a:off x="-12134468" y="-67023"/>
            <a:ext cx="18288000" cy="20136836"/>
            <a:chOff x="0" y="0"/>
            <a:chExt cx="24384000" cy="26849114"/>
          </a:xfrm>
        </p:grpSpPr>
        <p:pic>
          <p:nvPicPr>
            <p:cNvPr name="Picture 3" id="3"/>
            <p:cNvPicPr>
              <a:picLocks noChangeAspect="true"/>
            </p:cNvPicPr>
            <p:nvPr/>
          </p:nvPicPr>
          <p:blipFill>
            <a:blip r:embed="rId2">
              <a:alphaModFix amt="65000"/>
            </a:blip>
            <a:srcRect l="24514" t="0" r="24514" b="0"/>
            <a:stretch>
              <a:fillRect/>
            </a:stretch>
          </p:blipFill>
          <p:spPr>
            <a:xfrm flipH="false" flipV="false">
              <a:off x="0" y="0"/>
              <a:ext cx="24384000" cy="26849114"/>
            </a:xfrm>
            <a:prstGeom prst="rect">
              <a:avLst/>
            </a:prstGeom>
          </p:spPr>
        </p:pic>
      </p:grpSp>
      <p:sp>
        <p:nvSpPr>
          <p:cNvPr name="AutoShape 4" id="4"/>
          <p:cNvSpPr/>
          <p:nvPr/>
        </p:nvSpPr>
        <p:spPr>
          <a:xfrm>
            <a:off x="5693662" y="5143500"/>
            <a:ext cx="0" cy="4087352"/>
          </a:xfrm>
          <a:prstGeom prst="line">
            <a:avLst/>
          </a:prstGeom>
          <a:ln cap="flat" w="38100">
            <a:solidFill>
              <a:srgbClr val="F4C9B1"/>
            </a:solidFill>
            <a:prstDash val="solid"/>
            <a:headEnd type="none" len="sm" w="sm"/>
            <a:tailEnd type="none" len="sm" w="sm"/>
          </a:ln>
        </p:spPr>
      </p:sp>
      <p:sp>
        <p:nvSpPr>
          <p:cNvPr name="Freeform 5" id="5"/>
          <p:cNvSpPr/>
          <p:nvPr/>
        </p:nvSpPr>
        <p:spPr>
          <a:xfrm flipH="false" flipV="false" rot="0">
            <a:off x="328196" y="3803785"/>
            <a:ext cx="4442792" cy="4442792"/>
          </a:xfrm>
          <a:custGeom>
            <a:avLst/>
            <a:gdLst/>
            <a:ahLst/>
            <a:cxnLst/>
            <a:rect r="r" b="b" t="t" l="l"/>
            <a:pathLst>
              <a:path h="4442792" w="4442792">
                <a:moveTo>
                  <a:pt x="0" y="0"/>
                </a:moveTo>
                <a:lnTo>
                  <a:pt x="4442792" y="0"/>
                </a:lnTo>
                <a:lnTo>
                  <a:pt x="4442792" y="4442792"/>
                </a:lnTo>
                <a:lnTo>
                  <a:pt x="0" y="4442792"/>
                </a:lnTo>
                <a:lnTo>
                  <a:pt x="0" y="0"/>
                </a:lnTo>
                <a:close/>
              </a:path>
            </a:pathLst>
          </a:custGeom>
          <a:blipFill>
            <a:blip r:embed="rId3"/>
            <a:stretch>
              <a:fillRect l="0" t="0" r="0" b="0"/>
            </a:stretch>
          </a:blipFill>
        </p:spPr>
      </p:sp>
      <p:sp>
        <p:nvSpPr>
          <p:cNvPr name="TextBox 6" id="6"/>
          <p:cNvSpPr txBox="true"/>
          <p:nvPr/>
        </p:nvSpPr>
        <p:spPr>
          <a:xfrm rot="0">
            <a:off x="5771878" y="3251531"/>
            <a:ext cx="8223089" cy="2652909"/>
          </a:xfrm>
          <a:prstGeom prst="rect">
            <a:avLst/>
          </a:prstGeom>
        </p:spPr>
        <p:txBody>
          <a:bodyPr anchor="t" rtlCol="false" tIns="0" lIns="0" bIns="0" rIns="0">
            <a:spAutoFit/>
          </a:bodyPr>
          <a:lstStyle/>
          <a:p>
            <a:pPr algn="l">
              <a:lnSpc>
                <a:spcPts val="10017"/>
              </a:lnSpc>
            </a:pPr>
            <a:r>
              <a:rPr lang="en-US" b="true" sz="11130" i="true" spc="-690">
                <a:solidFill>
                  <a:srgbClr val="F4C9B1"/>
                </a:solidFill>
                <a:latin typeface="Public Sans Bold Italics"/>
                <a:ea typeface="Public Sans Bold Italics"/>
                <a:cs typeface="Public Sans Bold Italics"/>
                <a:sym typeface="Public Sans Bold Italics"/>
              </a:rPr>
              <a:t>ER Diagram</a:t>
            </a:r>
          </a:p>
          <a:p>
            <a:pPr algn="l">
              <a:lnSpc>
                <a:spcPts val="10017"/>
              </a:lnSpc>
            </a:pPr>
          </a:p>
        </p:txBody>
      </p:sp>
      <p:sp>
        <p:nvSpPr>
          <p:cNvPr name="TextBox 7" id="7"/>
          <p:cNvSpPr txBox="true"/>
          <p:nvPr/>
        </p:nvSpPr>
        <p:spPr>
          <a:xfrm rot="0">
            <a:off x="6188962" y="5790139"/>
            <a:ext cx="9803946" cy="2456437"/>
          </a:xfrm>
          <a:prstGeom prst="rect">
            <a:avLst/>
          </a:prstGeom>
        </p:spPr>
        <p:txBody>
          <a:bodyPr anchor="t" rtlCol="false" tIns="0" lIns="0" bIns="0" rIns="0">
            <a:spAutoFit/>
          </a:bodyPr>
          <a:lstStyle/>
          <a:p>
            <a:pPr algn="l">
              <a:lnSpc>
                <a:spcPts val="3943"/>
              </a:lnSpc>
            </a:pPr>
            <a:r>
              <a:rPr lang="en-US" sz="2404">
                <a:solidFill>
                  <a:srgbClr val="F4C9B1"/>
                </a:solidFill>
                <a:latin typeface="Public Sans"/>
                <a:ea typeface="Public Sans"/>
                <a:cs typeface="Public Sans"/>
                <a:sym typeface="Public Sans"/>
              </a:rPr>
              <a:t>This Entity-Relationship (ER) diagram provides a structured overview of the data entities within the Travel Minds application. It effectively shows the relationships between them, which is essential for understanding how data is organized and connected within the system's database.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8209778" y="3492325"/>
            <a:ext cx="1868443" cy="325393"/>
            <a:chOff x="0" y="0"/>
            <a:chExt cx="2491257" cy="433857"/>
          </a:xfrm>
        </p:grpSpPr>
        <p:grpSp>
          <p:nvGrpSpPr>
            <p:cNvPr name="Group 3" id="3"/>
            <p:cNvGrpSpPr/>
            <p:nvPr/>
          </p:nvGrpSpPr>
          <p:grpSpPr>
            <a:xfrm rot="0">
              <a:off x="0" y="0"/>
              <a:ext cx="433857" cy="4338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85587" y="0"/>
              <a:ext cx="433857" cy="43385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73444" y="0"/>
              <a:ext cx="433857" cy="4338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57400" y="0"/>
              <a:ext cx="433857" cy="4338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5" id="15"/>
          <p:cNvSpPr/>
          <p:nvPr/>
        </p:nvSpPr>
        <p:spPr>
          <a:xfrm flipV="true">
            <a:off x="1047750" y="5005388"/>
            <a:ext cx="0" cy="3384233"/>
          </a:xfrm>
          <a:prstGeom prst="line">
            <a:avLst/>
          </a:prstGeom>
          <a:ln cap="flat" w="38100">
            <a:solidFill>
              <a:srgbClr val="F4C9B1"/>
            </a:solidFill>
            <a:prstDash val="solid"/>
            <a:headEnd type="none" len="sm" w="sm"/>
            <a:tailEnd type="none" len="sm" w="sm"/>
          </a:ln>
        </p:spPr>
      </p:sp>
      <p:grpSp>
        <p:nvGrpSpPr>
          <p:cNvPr name="Group 16" id="16"/>
          <p:cNvGrpSpPr/>
          <p:nvPr/>
        </p:nvGrpSpPr>
        <p:grpSpPr>
          <a:xfrm rot="0">
            <a:off x="17259300" y="-1359823"/>
            <a:ext cx="1237381" cy="12058493"/>
            <a:chOff x="0" y="0"/>
            <a:chExt cx="325894" cy="3175899"/>
          </a:xfrm>
        </p:grpSpPr>
        <p:sp>
          <p:nvSpPr>
            <p:cNvPr name="Freeform 17" id="17"/>
            <p:cNvSpPr/>
            <p:nvPr/>
          </p:nvSpPr>
          <p:spPr>
            <a:xfrm flipH="false" flipV="false" rot="0">
              <a:off x="0" y="0"/>
              <a:ext cx="325894" cy="3175899"/>
            </a:xfrm>
            <a:custGeom>
              <a:avLst/>
              <a:gdLst/>
              <a:ahLst/>
              <a:cxnLst/>
              <a:rect r="r" b="b" t="t" l="l"/>
              <a:pathLst>
                <a:path h="3175899" w="325894">
                  <a:moveTo>
                    <a:pt x="0" y="0"/>
                  </a:moveTo>
                  <a:lnTo>
                    <a:pt x="325894" y="0"/>
                  </a:lnTo>
                  <a:lnTo>
                    <a:pt x="325894" y="3175899"/>
                  </a:lnTo>
                  <a:lnTo>
                    <a:pt x="0" y="3175899"/>
                  </a:lnTo>
                  <a:close/>
                </a:path>
              </a:pathLst>
            </a:custGeom>
            <a:gradFill rotWithShape="true">
              <a:gsLst>
                <a:gs pos="0">
                  <a:srgbClr val="162118">
                    <a:alpha val="0"/>
                  </a:srgbClr>
                </a:gs>
                <a:gs pos="100000">
                  <a:srgbClr val="172118">
                    <a:alpha val="100000"/>
                  </a:srgbClr>
                </a:gs>
              </a:gsLst>
              <a:lin ang="0"/>
            </a:gradFill>
          </p:spPr>
        </p:sp>
        <p:sp>
          <p:nvSpPr>
            <p:cNvPr name="TextBox 18" id="18"/>
            <p:cNvSpPr txBox="true"/>
            <p:nvPr/>
          </p:nvSpPr>
          <p:spPr>
            <a:xfrm>
              <a:off x="0" y="-38100"/>
              <a:ext cx="325894" cy="3213999"/>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2453674" y="4383880"/>
            <a:ext cx="4874420" cy="4874420"/>
          </a:xfrm>
          <a:custGeom>
            <a:avLst/>
            <a:gdLst/>
            <a:ahLst/>
            <a:cxnLst/>
            <a:rect r="r" b="b" t="t" l="l"/>
            <a:pathLst>
              <a:path h="4874420" w="4874420">
                <a:moveTo>
                  <a:pt x="0" y="0"/>
                </a:moveTo>
                <a:lnTo>
                  <a:pt x="4874420" y="0"/>
                </a:lnTo>
                <a:lnTo>
                  <a:pt x="4874420" y="4874420"/>
                </a:lnTo>
                <a:lnTo>
                  <a:pt x="0" y="4874420"/>
                </a:lnTo>
                <a:lnTo>
                  <a:pt x="0" y="0"/>
                </a:lnTo>
                <a:close/>
              </a:path>
            </a:pathLst>
          </a:custGeom>
          <a:blipFill>
            <a:blip r:embed="rId2"/>
            <a:stretch>
              <a:fillRect l="0" t="0" r="0" b="0"/>
            </a:stretch>
          </a:blipFill>
        </p:spPr>
      </p:sp>
      <p:sp>
        <p:nvSpPr>
          <p:cNvPr name="TextBox 20" id="20"/>
          <p:cNvSpPr txBox="true"/>
          <p:nvPr/>
        </p:nvSpPr>
        <p:spPr>
          <a:xfrm rot="0">
            <a:off x="1028700" y="2106241"/>
            <a:ext cx="9480615" cy="1386084"/>
          </a:xfrm>
          <a:prstGeom prst="rect">
            <a:avLst/>
          </a:prstGeom>
        </p:spPr>
        <p:txBody>
          <a:bodyPr anchor="t" rtlCol="false" tIns="0" lIns="0" bIns="0" rIns="0">
            <a:spAutoFit/>
          </a:bodyPr>
          <a:lstStyle/>
          <a:p>
            <a:pPr algn="l">
              <a:lnSpc>
                <a:spcPts val="10017"/>
              </a:lnSpc>
            </a:pPr>
            <a:r>
              <a:rPr lang="en-US" b="true" sz="11130" i="true" spc="-690">
                <a:solidFill>
                  <a:srgbClr val="F4C9B1"/>
                </a:solidFill>
                <a:latin typeface="Public Sans Bold Italics"/>
                <a:ea typeface="Public Sans Bold Italics"/>
                <a:cs typeface="Public Sans Bold Italics"/>
                <a:sym typeface="Public Sans Bold Italics"/>
              </a:rPr>
              <a:t>Data Dictionary</a:t>
            </a:r>
          </a:p>
        </p:txBody>
      </p:sp>
      <p:grpSp>
        <p:nvGrpSpPr>
          <p:cNvPr name="Group 21" id="21"/>
          <p:cNvGrpSpPr/>
          <p:nvPr/>
        </p:nvGrpSpPr>
        <p:grpSpPr>
          <a:xfrm rot="5400000">
            <a:off x="-11523712" y="-2565574"/>
            <a:ext cx="18288000" cy="20136836"/>
            <a:chOff x="0" y="0"/>
            <a:chExt cx="24384000" cy="26849114"/>
          </a:xfrm>
        </p:grpSpPr>
        <p:pic>
          <p:nvPicPr>
            <p:cNvPr name="Picture 22" id="22"/>
            <p:cNvPicPr>
              <a:picLocks noChangeAspect="true"/>
            </p:cNvPicPr>
            <p:nvPr/>
          </p:nvPicPr>
          <p:blipFill>
            <a:blip r:embed="rId3">
              <a:alphaModFix amt="65000"/>
            </a:blip>
            <a:srcRect l="24514" t="0" r="24514" b="0"/>
            <a:stretch>
              <a:fillRect/>
            </a:stretch>
          </p:blipFill>
          <p:spPr>
            <a:xfrm flipH="false" flipV="false">
              <a:off x="0" y="0"/>
              <a:ext cx="24384000" cy="26849114"/>
            </a:xfrm>
            <a:prstGeom prst="rect">
              <a:avLst/>
            </a:prstGeom>
          </p:spPr>
        </p:pic>
      </p:grpSp>
      <p:sp>
        <p:nvSpPr>
          <p:cNvPr name="TextBox 23" id="23"/>
          <p:cNvSpPr txBox="true"/>
          <p:nvPr/>
        </p:nvSpPr>
        <p:spPr>
          <a:xfrm rot="0">
            <a:off x="1725531" y="4238517"/>
            <a:ext cx="10070917" cy="3603858"/>
          </a:xfrm>
          <a:prstGeom prst="rect">
            <a:avLst/>
          </a:prstGeom>
        </p:spPr>
        <p:txBody>
          <a:bodyPr anchor="t" rtlCol="false" tIns="0" lIns="0" bIns="0" rIns="0">
            <a:spAutoFit/>
          </a:bodyPr>
          <a:lstStyle/>
          <a:p>
            <a:pPr algn="l">
              <a:lnSpc>
                <a:spcPts val="3218"/>
              </a:lnSpc>
            </a:pPr>
            <a:r>
              <a:rPr lang="en-US" b="true" sz="2204" i="true">
                <a:solidFill>
                  <a:srgbClr val="F4C9B1"/>
                </a:solidFill>
                <a:latin typeface="Public Sans Bold Italics"/>
                <a:ea typeface="Public Sans Bold Italics"/>
                <a:cs typeface="Public Sans Bold Italics"/>
                <a:sym typeface="Public Sans Bold Italics"/>
              </a:rPr>
              <a:t>THE DATA DICTIONARY PROVIDES A CENTRALIZED REPOSITORY OF INFORMATION ABOUT THE DATA USED WITHIN THE TRAVEL MINDS APPLICATION. IT OFFERS DETAILED DESCRIPTIONS OF DATA ELEMENTS, THEIR TYPES, FORMATS, AND CONSTRAINTS, ENSURING CONSISTENCY AND CLARITY ACROSS THE SYSTEM. THIS DOCUMENTATION IS CRUCIAL FOR DEVELOPERS AND DATABASE ADMINISTRATORS, AS IT FACILITATES EFFICIENT DATA MANAGEMENT, PROMOTES DATA INTEGRITY, AND SUPPORTS SEAMLESS INTEGRATION BETWEEN DIFFERENT APPLICATION MODULES.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3602116">
            <a:off x="-12134468" y="-67023"/>
            <a:ext cx="18288000" cy="20136836"/>
            <a:chOff x="0" y="0"/>
            <a:chExt cx="24384000" cy="26849114"/>
          </a:xfrm>
        </p:grpSpPr>
        <p:pic>
          <p:nvPicPr>
            <p:cNvPr name="Picture 3" id="3"/>
            <p:cNvPicPr>
              <a:picLocks noChangeAspect="true"/>
            </p:cNvPicPr>
            <p:nvPr/>
          </p:nvPicPr>
          <p:blipFill>
            <a:blip r:embed="rId2">
              <a:alphaModFix amt="65000"/>
            </a:blip>
            <a:srcRect l="24514" t="0" r="24514" b="0"/>
            <a:stretch>
              <a:fillRect/>
            </a:stretch>
          </p:blipFill>
          <p:spPr>
            <a:xfrm flipH="false" flipV="false">
              <a:off x="0" y="0"/>
              <a:ext cx="24384000" cy="26849114"/>
            </a:xfrm>
            <a:prstGeom prst="rect">
              <a:avLst/>
            </a:prstGeom>
          </p:spPr>
        </p:pic>
      </p:grpSp>
      <p:sp>
        <p:nvSpPr>
          <p:cNvPr name="AutoShape 4" id="4"/>
          <p:cNvSpPr/>
          <p:nvPr/>
        </p:nvSpPr>
        <p:spPr>
          <a:xfrm>
            <a:off x="5693662" y="5143500"/>
            <a:ext cx="0" cy="4087352"/>
          </a:xfrm>
          <a:prstGeom prst="line">
            <a:avLst/>
          </a:prstGeom>
          <a:ln cap="flat" w="38100">
            <a:solidFill>
              <a:srgbClr val="F4C9B1"/>
            </a:solidFill>
            <a:prstDash val="solid"/>
            <a:headEnd type="none" len="sm" w="sm"/>
            <a:tailEnd type="none" len="sm" w="sm"/>
          </a:ln>
        </p:spPr>
      </p:sp>
      <p:sp>
        <p:nvSpPr>
          <p:cNvPr name="Freeform 5" id="5"/>
          <p:cNvSpPr/>
          <p:nvPr/>
        </p:nvSpPr>
        <p:spPr>
          <a:xfrm flipH="false" flipV="false" rot="0">
            <a:off x="609600" y="3610058"/>
            <a:ext cx="4588762" cy="4588762"/>
          </a:xfrm>
          <a:custGeom>
            <a:avLst/>
            <a:gdLst/>
            <a:ahLst/>
            <a:cxnLst/>
            <a:rect r="r" b="b" t="t" l="l"/>
            <a:pathLst>
              <a:path h="4588762" w="4588762">
                <a:moveTo>
                  <a:pt x="0" y="0"/>
                </a:moveTo>
                <a:lnTo>
                  <a:pt x="4588762" y="0"/>
                </a:lnTo>
                <a:lnTo>
                  <a:pt x="4588762" y="4588762"/>
                </a:lnTo>
                <a:lnTo>
                  <a:pt x="0" y="4588762"/>
                </a:lnTo>
                <a:lnTo>
                  <a:pt x="0" y="0"/>
                </a:lnTo>
                <a:close/>
              </a:path>
            </a:pathLst>
          </a:custGeom>
          <a:blipFill>
            <a:blip r:embed="rId3"/>
            <a:stretch>
              <a:fillRect l="0" t="0" r="0" b="0"/>
            </a:stretch>
          </a:blipFill>
        </p:spPr>
      </p:sp>
      <p:sp>
        <p:nvSpPr>
          <p:cNvPr name="TextBox 6" id="6"/>
          <p:cNvSpPr txBox="true"/>
          <p:nvPr/>
        </p:nvSpPr>
        <p:spPr>
          <a:xfrm rot="0">
            <a:off x="5771878" y="3251531"/>
            <a:ext cx="8223089" cy="2652909"/>
          </a:xfrm>
          <a:prstGeom prst="rect">
            <a:avLst/>
          </a:prstGeom>
        </p:spPr>
        <p:txBody>
          <a:bodyPr anchor="t" rtlCol="false" tIns="0" lIns="0" bIns="0" rIns="0">
            <a:spAutoFit/>
          </a:bodyPr>
          <a:lstStyle/>
          <a:p>
            <a:pPr algn="l">
              <a:lnSpc>
                <a:spcPts val="10017"/>
              </a:lnSpc>
            </a:pPr>
            <a:r>
              <a:rPr lang="en-US" b="true" sz="11130" i="true" spc="-690">
                <a:solidFill>
                  <a:srgbClr val="F4C9B1"/>
                </a:solidFill>
                <a:latin typeface="Public Sans Bold Italics"/>
                <a:ea typeface="Public Sans Bold Italics"/>
                <a:cs typeface="Public Sans Bold Italics"/>
                <a:sym typeface="Public Sans Bold Italics"/>
              </a:rPr>
              <a:t>DFD Diagram</a:t>
            </a:r>
          </a:p>
          <a:p>
            <a:pPr algn="l">
              <a:lnSpc>
                <a:spcPts val="10017"/>
              </a:lnSpc>
            </a:pPr>
          </a:p>
        </p:txBody>
      </p:sp>
      <p:sp>
        <p:nvSpPr>
          <p:cNvPr name="TextBox 7" id="7"/>
          <p:cNvSpPr txBox="true"/>
          <p:nvPr/>
        </p:nvSpPr>
        <p:spPr>
          <a:xfrm rot="0">
            <a:off x="6188962" y="5790139"/>
            <a:ext cx="9803946" cy="2456437"/>
          </a:xfrm>
          <a:prstGeom prst="rect">
            <a:avLst/>
          </a:prstGeom>
        </p:spPr>
        <p:txBody>
          <a:bodyPr anchor="t" rtlCol="false" tIns="0" lIns="0" bIns="0" rIns="0">
            <a:spAutoFit/>
          </a:bodyPr>
          <a:lstStyle/>
          <a:p>
            <a:pPr algn="l">
              <a:lnSpc>
                <a:spcPts val="3943"/>
              </a:lnSpc>
            </a:pPr>
            <a:r>
              <a:rPr lang="en-US" sz="2404">
                <a:solidFill>
                  <a:srgbClr val="F4C9B1"/>
                </a:solidFill>
                <a:latin typeface="Public Sans"/>
                <a:ea typeface="Public Sans"/>
                <a:cs typeface="Public Sans"/>
                <a:sym typeface="Public Sans"/>
              </a:rPr>
              <a:t>The Data Flow Diagram (DFD) visually represents the flow of data within the Travel Minds system. It provides a clear and concise depiction of how information moves between users, system processes, data stores, and the admin, illustrating the interactions and data transformations that occur within the application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423731"/>
            <a:chOff x="0" y="0"/>
            <a:chExt cx="24384000" cy="5898308"/>
          </a:xfrm>
        </p:grpSpPr>
        <p:pic>
          <p:nvPicPr>
            <p:cNvPr name="Picture 3" id="3"/>
            <p:cNvPicPr>
              <a:picLocks noChangeAspect="true"/>
            </p:cNvPicPr>
            <p:nvPr/>
          </p:nvPicPr>
          <p:blipFill>
            <a:blip r:embed="rId2"/>
            <a:srcRect l="0" t="19763" r="0" b="19763"/>
            <a:stretch>
              <a:fillRect/>
            </a:stretch>
          </p:blipFill>
          <p:spPr>
            <a:xfrm flipH="false" flipV="false">
              <a:off x="0" y="0"/>
              <a:ext cx="24384000" cy="5898308"/>
            </a:xfrm>
            <a:prstGeom prst="rect">
              <a:avLst/>
            </a:prstGeom>
          </p:spPr>
        </p:pic>
      </p:grpSp>
      <p:grpSp>
        <p:nvGrpSpPr>
          <p:cNvPr name="Group 4" id="4"/>
          <p:cNvGrpSpPr/>
          <p:nvPr/>
        </p:nvGrpSpPr>
        <p:grpSpPr>
          <a:xfrm rot="5400000">
            <a:off x="8372475" y="-6375672"/>
            <a:ext cx="1543050" cy="20205351"/>
            <a:chOff x="0" y="0"/>
            <a:chExt cx="406400" cy="5321574"/>
          </a:xfrm>
        </p:grpSpPr>
        <p:sp>
          <p:nvSpPr>
            <p:cNvPr name="Freeform 5" id="5"/>
            <p:cNvSpPr/>
            <p:nvPr/>
          </p:nvSpPr>
          <p:spPr>
            <a:xfrm flipH="false" flipV="false" rot="0">
              <a:off x="0" y="0"/>
              <a:ext cx="406400" cy="5321574"/>
            </a:xfrm>
            <a:custGeom>
              <a:avLst/>
              <a:gdLst/>
              <a:ahLst/>
              <a:cxnLst/>
              <a:rect r="r" b="b" t="t" l="l"/>
              <a:pathLst>
                <a:path h="5321574" w="406400">
                  <a:moveTo>
                    <a:pt x="0" y="0"/>
                  </a:moveTo>
                  <a:lnTo>
                    <a:pt x="406400" y="0"/>
                  </a:lnTo>
                  <a:lnTo>
                    <a:pt x="406400" y="5321574"/>
                  </a:lnTo>
                  <a:lnTo>
                    <a:pt x="0" y="5321574"/>
                  </a:lnTo>
                  <a:close/>
                </a:path>
              </a:pathLst>
            </a:custGeom>
            <a:gradFill rotWithShape="true">
              <a:gsLst>
                <a:gs pos="0">
                  <a:srgbClr val="162118">
                    <a:alpha val="0"/>
                  </a:srgbClr>
                </a:gs>
                <a:gs pos="100000">
                  <a:srgbClr val="172118">
                    <a:alpha val="100000"/>
                  </a:srgbClr>
                </a:gs>
              </a:gsLst>
              <a:lin ang="0"/>
            </a:gradFill>
          </p:spPr>
        </p:sp>
        <p:sp>
          <p:nvSpPr>
            <p:cNvPr name="TextBox 6" id="6"/>
            <p:cNvSpPr txBox="true"/>
            <p:nvPr/>
          </p:nvSpPr>
          <p:spPr>
            <a:xfrm>
              <a:off x="0" y="-38100"/>
              <a:ext cx="406400" cy="5359674"/>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2030415" y="4787530"/>
            <a:ext cx="0" cy="4087352"/>
          </a:xfrm>
          <a:prstGeom prst="line">
            <a:avLst/>
          </a:prstGeom>
          <a:ln cap="flat" w="38100">
            <a:solidFill>
              <a:srgbClr val="F4C9B1"/>
            </a:solidFill>
            <a:prstDash val="solid"/>
            <a:headEnd type="none" len="sm" w="sm"/>
            <a:tailEnd type="none" len="sm" w="sm"/>
          </a:ln>
        </p:spPr>
      </p:sp>
      <p:sp>
        <p:nvSpPr>
          <p:cNvPr name="TextBox 8" id="8"/>
          <p:cNvSpPr txBox="true"/>
          <p:nvPr/>
        </p:nvSpPr>
        <p:spPr>
          <a:xfrm rot="0">
            <a:off x="2396392" y="4595335"/>
            <a:ext cx="13495216" cy="4825662"/>
          </a:xfrm>
          <a:prstGeom prst="rect">
            <a:avLst/>
          </a:prstGeom>
        </p:spPr>
        <p:txBody>
          <a:bodyPr anchor="t" rtlCol="false" tIns="0" lIns="0" bIns="0" rIns="0">
            <a:spAutoFit/>
          </a:bodyPr>
          <a:lstStyle/>
          <a:p>
            <a:pPr algn="l">
              <a:lnSpc>
                <a:spcPts val="2111"/>
              </a:lnSpc>
            </a:pPr>
            <a:r>
              <a:rPr lang="en-US" b="true" sz="2111" i="true">
                <a:solidFill>
                  <a:srgbClr val="F4C9B1"/>
                </a:solidFill>
                <a:latin typeface="Public Sans Bold Italics"/>
                <a:ea typeface="Public Sans Bold Italics"/>
                <a:cs typeface="Public Sans Bold Italics"/>
                <a:sym typeface="Public Sans Bold Italics"/>
              </a:rPr>
              <a:t>AI RECOMMENDATIONS:  PERSONALIZED TRAVEL SUGGESTIONS AND ITINERARY PLANNING.  </a:t>
            </a:r>
          </a:p>
          <a:p>
            <a:pPr algn="l">
              <a:lnSpc>
                <a:spcPts val="2111"/>
              </a:lnSpc>
            </a:pPr>
          </a:p>
          <a:p>
            <a:pPr algn="l">
              <a:lnSpc>
                <a:spcPts val="2111"/>
              </a:lnSpc>
            </a:pPr>
            <a:r>
              <a:rPr lang="en-US" b="true" sz="2111" i="true">
                <a:solidFill>
                  <a:srgbClr val="F4C9B1"/>
                </a:solidFill>
                <a:latin typeface="Public Sans Bold Italics"/>
                <a:ea typeface="Public Sans Bold Italics"/>
                <a:cs typeface="Public Sans Bold Italics"/>
                <a:sym typeface="Public Sans Bold Italics"/>
              </a:rPr>
              <a:t>AR PREVIEWS:  VIRTUAL TOURS OF DESTINATIONS AND HOTELS.  </a:t>
            </a:r>
          </a:p>
          <a:p>
            <a:pPr algn="l">
              <a:lnSpc>
                <a:spcPts val="2111"/>
              </a:lnSpc>
            </a:pPr>
          </a:p>
          <a:p>
            <a:pPr algn="l">
              <a:lnSpc>
                <a:spcPts val="2111"/>
              </a:lnSpc>
            </a:pPr>
            <a:r>
              <a:rPr lang="en-US" b="true" sz="2111" i="true">
                <a:solidFill>
                  <a:srgbClr val="F4C9B1"/>
                </a:solidFill>
                <a:latin typeface="Public Sans Bold Italics"/>
                <a:ea typeface="Public Sans Bold Italics"/>
                <a:cs typeface="Public Sans Bold Italics"/>
                <a:sym typeface="Public Sans Bold Italics"/>
              </a:rPr>
              <a:t>VOICE/CHATBOT: AI ASSISTANTS FOR NAVIGATION AND BOOKING SUPPORT.  </a:t>
            </a:r>
          </a:p>
          <a:p>
            <a:pPr algn="l">
              <a:lnSpc>
                <a:spcPts val="2111"/>
              </a:lnSpc>
            </a:pPr>
          </a:p>
          <a:p>
            <a:pPr algn="l">
              <a:lnSpc>
                <a:spcPts val="2111"/>
              </a:lnSpc>
            </a:pPr>
            <a:r>
              <a:rPr lang="en-US" b="true" sz="2111" i="true">
                <a:solidFill>
                  <a:srgbClr val="F4C9B1"/>
                </a:solidFill>
                <a:latin typeface="Public Sans Bold Italics"/>
                <a:ea typeface="Public Sans Bold Italics"/>
                <a:cs typeface="Public Sans Bold Italics"/>
                <a:sym typeface="Public Sans Bold Italics"/>
              </a:rPr>
              <a:t>BLOCKCHAIN SECURITY: SECURE TRANSACTIONS AND POTENTIAL CRYPTOCURRENCY PAYMENTS.  </a:t>
            </a:r>
          </a:p>
          <a:p>
            <a:pPr algn="l">
              <a:lnSpc>
                <a:spcPts val="2111"/>
              </a:lnSpc>
            </a:pPr>
          </a:p>
          <a:p>
            <a:pPr algn="l">
              <a:lnSpc>
                <a:spcPts val="2111"/>
              </a:lnSpc>
            </a:pPr>
            <a:r>
              <a:rPr lang="en-US" b="true" sz="2111" i="true">
                <a:solidFill>
                  <a:srgbClr val="F4C9B1"/>
                </a:solidFill>
                <a:latin typeface="Public Sans Bold Italics"/>
                <a:ea typeface="Public Sans Bold Italics"/>
                <a:cs typeface="Public Sans Bold Italics"/>
                <a:sym typeface="Public Sans Bold Italics"/>
              </a:rPr>
              <a:t>GLOBAL SUPPORT: MULTI-CURRENCY AND MULTI-LANGUAGE FUNCTIONALITY.  </a:t>
            </a:r>
          </a:p>
          <a:p>
            <a:pPr algn="l">
              <a:lnSpc>
                <a:spcPts val="2111"/>
              </a:lnSpc>
            </a:pPr>
          </a:p>
          <a:p>
            <a:pPr algn="l">
              <a:lnSpc>
                <a:spcPts val="2111"/>
              </a:lnSpc>
            </a:pPr>
            <a:r>
              <a:rPr lang="en-US" b="true" sz="2111" i="true">
                <a:solidFill>
                  <a:srgbClr val="F4C9B1"/>
                </a:solidFill>
                <a:latin typeface="Public Sans Bold Italics"/>
                <a:ea typeface="Public Sans Bold Italics"/>
                <a:cs typeface="Public Sans Bold Italics"/>
                <a:sym typeface="Public Sans Bold Italics"/>
              </a:rPr>
              <a:t>SMART INSURANCE: REAL-TIME, CUSTOMIZED TRAVEL INSURANCE OPTIONS.  </a:t>
            </a:r>
          </a:p>
          <a:p>
            <a:pPr algn="l">
              <a:lnSpc>
                <a:spcPts val="2111"/>
              </a:lnSpc>
            </a:pPr>
          </a:p>
          <a:p>
            <a:pPr algn="l">
              <a:lnSpc>
                <a:spcPts val="2111"/>
              </a:lnSpc>
            </a:pPr>
            <a:r>
              <a:rPr lang="en-US" b="true" sz="2111" i="true">
                <a:solidFill>
                  <a:srgbClr val="F4C9B1"/>
                </a:solidFill>
                <a:latin typeface="Public Sans Bold Italics"/>
                <a:ea typeface="Public Sans Bold Italics"/>
                <a:cs typeface="Public Sans Bold Italics"/>
                <a:sym typeface="Public Sans Bold Italics"/>
              </a:rPr>
              <a:t>ENHANCED REWARDS: TIER-BASED PROGRAMS AND GAMIFIED ENGAGEMENT.  </a:t>
            </a:r>
          </a:p>
          <a:p>
            <a:pPr algn="l">
              <a:lnSpc>
                <a:spcPts val="2111"/>
              </a:lnSpc>
            </a:pPr>
          </a:p>
          <a:p>
            <a:pPr algn="l">
              <a:lnSpc>
                <a:spcPts val="2111"/>
              </a:lnSpc>
            </a:pPr>
            <a:r>
              <a:rPr lang="en-US" b="true" sz="2111" i="true">
                <a:solidFill>
                  <a:srgbClr val="F4C9B1"/>
                </a:solidFill>
                <a:latin typeface="Public Sans Bold Italics"/>
                <a:ea typeface="Public Sans Bold Italics"/>
                <a:cs typeface="Public Sans Bold Italics"/>
                <a:sym typeface="Public Sans Bold Italics"/>
              </a:rPr>
              <a:t>OFFLINE ACCESS: OFFLINE ACCESS TO ITINERARIES AND ESSENTIAL TRAVEL INFORMATION.  </a:t>
            </a:r>
          </a:p>
          <a:p>
            <a:pPr algn="l">
              <a:lnSpc>
                <a:spcPts val="2111"/>
              </a:lnSpc>
            </a:pPr>
          </a:p>
          <a:p>
            <a:pPr algn="l">
              <a:lnSpc>
                <a:spcPts val="2111"/>
              </a:lnSpc>
            </a:pPr>
            <a:r>
              <a:rPr lang="en-US" b="true" sz="2111" i="true">
                <a:solidFill>
                  <a:srgbClr val="F4C9B1"/>
                </a:solidFill>
                <a:latin typeface="Public Sans Bold Italics"/>
                <a:ea typeface="Public Sans Bold Italics"/>
                <a:cs typeface="Public Sans Bold Italics"/>
                <a:sym typeface="Public Sans Bold Italics"/>
              </a:rPr>
              <a:t>COMMUNITY FEATURES: SOCIAL SHARING, REVIEWS, AND GROUP TRIP PLANNING</a:t>
            </a:r>
          </a:p>
          <a:p>
            <a:pPr algn="l">
              <a:lnSpc>
                <a:spcPts val="2111"/>
              </a:lnSpc>
            </a:pPr>
          </a:p>
        </p:txBody>
      </p:sp>
      <p:grpSp>
        <p:nvGrpSpPr>
          <p:cNvPr name="Group 9" id="9"/>
          <p:cNvGrpSpPr/>
          <p:nvPr/>
        </p:nvGrpSpPr>
        <p:grpSpPr>
          <a:xfrm rot="0">
            <a:off x="15390857" y="9095603"/>
            <a:ext cx="1868443" cy="325393"/>
            <a:chOff x="0" y="0"/>
            <a:chExt cx="2491257" cy="433857"/>
          </a:xfrm>
        </p:grpSpPr>
        <p:grpSp>
          <p:nvGrpSpPr>
            <p:cNvPr name="Group 10" id="10"/>
            <p:cNvGrpSpPr/>
            <p:nvPr/>
          </p:nvGrpSpPr>
          <p:grpSpPr>
            <a:xfrm rot="0">
              <a:off x="0" y="0"/>
              <a:ext cx="433857" cy="43385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85587" y="0"/>
              <a:ext cx="433857" cy="43385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373444" y="0"/>
              <a:ext cx="433857" cy="43385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2057400" y="0"/>
              <a:ext cx="433857" cy="43385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2" id="22"/>
          <p:cNvSpPr txBox="true"/>
          <p:nvPr/>
        </p:nvSpPr>
        <p:spPr>
          <a:xfrm rot="0">
            <a:off x="1456512" y="2535715"/>
            <a:ext cx="15802788" cy="1468771"/>
          </a:xfrm>
          <a:prstGeom prst="rect">
            <a:avLst/>
          </a:prstGeom>
        </p:spPr>
        <p:txBody>
          <a:bodyPr anchor="t" rtlCol="false" tIns="0" lIns="0" bIns="0" rIns="0">
            <a:spAutoFit/>
          </a:bodyPr>
          <a:lstStyle/>
          <a:p>
            <a:pPr algn="l">
              <a:lnSpc>
                <a:spcPts val="10620"/>
              </a:lnSpc>
            </a:pPr>
            <a:r>
              <a:rPr lang="en-US" b="true" sz="11800" i="true" spc="-731">
                <a:solidFill>
                  <a:srgbClr val="F4C9B1"/>
                </a:solidFill>
                <a:latin typeface="Public Sans Bold Italics"/>
                <a:ea typeface="Public Sans Bold Italics"/>
                <a:cs typeface="Public Sans Bold Italics"/>
                <a:sym typeface="Public Sans Bold Italics"/>
              </a:rPr>
              <a:t>Future </a:t>
            </a:r>
            <a:r>
              <a:rPr lang="en-US" b="true" sz="11800" i="true" spc="-731">
                <a:solidFill>
                  <a:srgbClr val="F4C9B1"/>
                </a:solidFill>
                <a:latin typeface="Public Sans Bold Italics"/>
                <a:ea typeface="Public Sans Bold Italics"/>
                <a:cs typeface="Public Sans Bold Italics"/>
                <a:sym typeface="Public Sans Bold Italics"/>
              </a:rPr>
              <a:t>S</a:t>
            </a:r>
            <a:r>
              <a:rPr lang="en-US" b="true" sz="11800" i="true" spc="-731">
                <a:solidFill>
                  <a:srgbClr val="F4C9B1"/>
                </a:solidFill>
                <a:latin typeface="Public Sans Bold Italics"/>
                <a:ea typeface="Public Sans Bold Italics"/>
                <a:cs typeface="Public Sans Bold Italics"/>
                <a:sym typeface="Public Sans Bold Italics"/>
              </a:rPr>
              <a:t>cope &amp; Planning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7307875"/>
            <a:chOff x="0" y="0"/>
            <a:chExt cx="24384000" cy="9743833"/>
          </a:xfrm>
        </p:grpSpPr>
        <p:pic>
          <p:nvPicPr>
            <p:cNvPr name="Picture 3" id="3"/>
            <p:cNvPicPr>
              <a:picLocks noChangeAspect="true"/>
            </p:cNvPicPr>
            <p:nvPr/>
          </p:nvPicPr>
          <p:blipFill>
            <a:blip r:embed="rId2"/>
            <a:srcRect l="0" t="20011" r="0" b="20011"/>
            <a:stretch>
              <a:fillRect/>
            </a:stretch>
          </p:blipFill>
          <p:spPr>
            <a:xfrm flipH="false" flipV="false">
              <a:off x="0" y="0"/>
              <a:ext cx="24384000" cy="9743833"/>
            </a:xfrm>
            <a:prstGeom prst="rect">
              <a:avLst/>
            </a:prstGeom>
          </p:spPr>
        </p:pic>
      </p:grpSp>
      <p:grpSp>
        <p:nvGrpSpPr>
          <p:cNvPr name="Group 4" id="4"/>
          <p:cNvGrpSpPr/>
          <p:nvPr/>
        </p:nvGrpSpPr>
        <p:grpSpPr>
          <a:xfrm rot="5400000">
            <a:off x="7195612" y="-5107851"/>
            <a:ext cx="4626100" cy="20205351"/>
            <a:chOff x="0" y="0"/>
            <a:chExt cx="1218397" cy="5321574"/>
          </a:xfrm>
        </p:grpSpPr>
        <p:sp>
          <p:nvSpPr>
            <p:cNvPr name="Freeform 5" id="5"/>
            <p:cNvSpPr/>
            <p:nvPr/>
          </p:nvSpPr>
          <p:spPr>
            <a:xfrm flipH="false" flipV="false" rot="0">
              <a:off x="0" y="0"/>
              <a:ext cx="1218397" cy="5321574"/>
            </a:xfrm>
            <a:custGeom>
              <a:avLst/>
              <a:gdLst/>
              <a:ahLst/>
              <a:cxnLst/>
              <a:rect r="r" b="b" t="t" l="l"/>
              <a:pathLst>
                <a:path h="5321574" w="1218397">
                  <a:moveTo>
                    <a:pt x="0" y="0"/>
                  </a:moveTo>
                  <a:lnTo>
                    <a:pt x="1218397" y="0"/>
                  </a:lnTo>
                  <a:lnTo>
                    <a:pt x="1218397" y="5321574"/>
                  </a:lnTo>
                  <a:lnTo>
                    <a:pt x="0" y="5321574"/>
                  </a:lnTo>
                  <a:close/>
                </a:path>
              </a:pathLst>
            </a:custGeom>
            <a:gradFill rotWithShape="true">
              <a:gsLst>
                <a:gs pos="0">
                  <a:srgbClr val="162118">
                    <a:alpha val="0"/>
                  </a:srgbClr>
                </a:gs>
                <a:gs pos="100000">
                  <a:srgbClr val="172118">
                    <a:alpha val="100000"/>
                  </a:srgbClr>
                </a:gs>
              </a:gsLst>
              <a:lin ang="0"/>
            </a:gradFill>
          </p:spPr>
        </p:sp>
        <p:sp>
          <p:nvSpPr>
            <p:cNvPr name="TextBox 6" id="6"/>
            <p:cNvSpPr txBox="true"/>
            <p:nvPr/>
          </p:nvSpPr>
          <p:spPr>
            <a:xfrm>
              <a:off x="0" y="-38100"/>
              <a:ext cx="1218397" cy="535967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345903" y="8623017"/>
            <a:ext cx="1868443" cy="325393"/>
            <a:chOff x="0" y="0"/>
            <a:chExt cx="2491257" cy="433857"/>
          </a:xfrm>
        </p:grpSpPr>
        <p:grpSp>
          <p:nvGrpSpPr>
            <p:cNvPr name="Group 8" id="8"/>
            <p:cNvGrpSpPr/>
            <p:nvPr/>
          </p:nvGrpSpPr>
          <p:grpSpPr>
            <a:xfrm rot="0">
              <a:off x="0" y="0"/>
              <a:ext cx="433857" cy="4338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685587" y="0"/>
              <a:ext cx="433857" cy="433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373444" y="0"/>
              <a:ext cx="433857" cy="43385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2057400" y="0"/>
              <a:ext cx="433857" cy="43385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20" id="20"/>
          <p:cNvSpPr txBox="true"/>
          <p:nvPr/>
        </p:nvSpPr>
        <p:spPr>
          <a:xfrm rot="0">
            <a:off x="1345903" y="3977787"/>
            <a:ext cx="9098583" cy="1492453"/>
          </a:xfrm>
          <a:prstGeom prst="rect">
            <a:avLst/>
          </a:prstGeom>
        </p:spPr>
        <p:txBody>
          <a:bodyPr anchor="t" rtlCol="false" tIns="0" lIns="0" bIns="0" rIns="0">
            <a:spAutoFit/>
          </a:bodyPr>
          <a:lstStyle/>
          <a:p>
            <a:pPr algn="l">
              <a:lnSpc>
                <a:spcPts val="10729"/>
              </a:lnSpc>
            </a:pPr>
            <a:r>
              <a:rPr lang="en-US" b="true" sz="11922" i="true" spc="-739">
                <a:solidFill>
                  <a:srgbClr val="F4C9B1"/>
                </a:solidFill>
                <a:latin typeface="Public Sans Bold Italics"/>
                <a:ea typeface="Public Sans Bold Italics"/>
                <a:cs typeface="Public Sans Bold Italics"/>
                <a:sym typeface="Public Sans Bold Italics"/>
              </a:rPr>
              <a:t>C</a:t>
            </a:r>
            <a:r>
              <a:rPr lang="en-US" sz="11922" spc="-739" b="true">
                <a:solidFill>
                  <a:srgbClr val="F4C9B1"/>
                </a:solidFill>
                <a:latin typeface="Public Sans Bold"/>
                <a:ea typeface="Public Sans Bold"/>
                <a:cs typeface="Public Sans Bold"/>
                <a:sym typeface="Public Sans Bold"/>
              </a:rPr>
              <a:t>onclusion</a:t>
            </a:r>
          </a:p>
        </p:txBody>
      </p:sp>
      <p:sp>
        <p:nvSpPr>
          <p:cNvPr name="TextBox 21" id="21"/>
          <p:cNvSpPr txBox="true"/>
          <p:nvPr/>
        </p:nvSpPr>
        <p:spPr>
          <a:xfrm rot="0">
            <a:off x="3798848" y="6083501"/>
            <a:ext cx="14107754" cy="3086329"/>
          </a:xfrm>
          <a:prstGeom prst="rect">
            <a:avLst/>
          </a:prstGeom>
        </p:spPr>
        <p:txBody>
          <a:bodyPr anchor="t" rtlCol="false" tIns="0" lIns="0" bIns="0" rIns="0">
            <a:spAutoFit/>
          </a:bodyPr>
          <a:lstStyle/>
          <a:p>
            <a:pPr algn="l">
              <a:lnSpc>
                <a:spcPts val="3008"/>
              </a:lnSpc>
            </a:pPr>
            <a:r>
              <a:rPr lang="en-US" sz="3008">
                <a:solidFill>
                  <a:srgbClr val="F4C9B1"/>
                </a:solidFill>
                <a:latin typeface="Public Sans"/>
                <a:ea typeface="Public Sans"/>
                <a:cs typeface="Public Sans"/>
                <a:sym typeface="Public Sans"/>
              </a:rPr>
              <a:t>In summary, Travel Minds offers a user-friendly platform that simplifies the entire travel experience. Key features like seamless booking, personalized recommendations, secure authentication, and comprehensive travel information empower users to plan and enjoy their journeys with ease.  </a:t>
            </a:r>
          </a:p>
          <a:p>
            <a:pPr algn="l">
              <a:lnSpc>
                <a:spcPts val="3008"/>
              </a:lnSpc>
            </a:pPr>
          </a:p>
          <a:p>
            <a:pPr algn="l">
              <a:lnSpc>
                <a:spcPts val="3008"/>
              </a:lnSpc>
            </a:pPr>
            <a:r>
              <a:rPr lang="en-US" sz="3008">
                <a:solidFill>
                  <a:srgbClr val="F4C9B1"/>
                </a:solidFill>
                <a:latin typeface="Public Sans"/>
                <a:ea typeface="Public Sans"/>
                <a:cs typeface="Public Sans"/>
                <a:sym typeface="Public Sans"/>
              </a:rPr>
              <a:t>Travel Minds aims to redefine travel by providing a comprehensive solution that combines convenience, exploration, and rewards, all within a secure and efficient application.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9782965" y="5426405"/>
            <a:ext cx="8505035" cy="6281480"/>
            <a:chOff x="0" y="0"/>
            <a:chExt cx="6705600" cy="4952489"/>
          </a:xfrm>
        </p:grpSpPr>
        <p:sp>
          <p:nvSpPr>
            <p:cNvPr name="Freeform 3" id="3"/>
            <p:cNvSpPr/>
            <p:nvPr/>
          </p:nvSpPr>
          <p:spPr>
            <a:xfrm flipH="false" flipV="false" rot="0">
              <a:off x="0" y="23622"/>
              <a:ext cx="6705600" cy="4905232"/>
            </a:xfrm>
            <a:custGeom>
              <a:avLst/>
              <a:gdLst/>
              <a:ahLst/>
              <a:cxnLst/>
              <a:rect r="r" b="b" t="t" l="l"/>
              <a:pathLst>
                <a:path h="4905232" w="6705600">
                  <a:moveTo>
                    <a:pt x="4471670" y="165219"/>
                  </a:moveTo>
                  <a:lnTo>
                    <a:pt x="4471670" y="165219"/>
                  </a:lnTo>
                  <a:cubicBezTo>
                    <a:pt x="4471670" y="118237"/>
                    <a:pt x="4450973" y="73641"/>
                    <a:pt x="4415092" y="43312"/>
                  </a:cubicBezTo>
                  <a:cubicBezTo>
                    <a:pt x="4379211" y="12982"/>
                    <a:pt x="4331791" y="0"/>
                    <a:pt x="4285466" y="7823"/>
                  </a:cubicBezTo>
                  <a:lnTo>
                    <a:pt x="2421405" y="322615"/>
                  </a:lnTo>
                  <a:cubicBezTo>
                    <a:pt x="2375079" y="330438"/>
                    <a:pt x="2327659" y="317456"/>
                    <a:pt x="2291778" y="287126"/>
                  </a:cubicBezTo>
                  <a:cubicBezTo>
                    <a:pt x="2255897" y="256797"/>
                    <a:pt x="2235200" y="212201"/>
                    <a:pt x="2235200" y="165219"/>
                  </a:cubicBezTo>
                  <a:lnTo>
                    <a:pt x="2235200" y="165219"/>
                  </a:lnTo>
                  <a:cubicBezTo>
                    <a:pt x="2235200" y="118239"/>
                    <a:pt x="2214502" y="73645"/>
                    <a:pt x="2178622" y="43318"/>
                  </a:cubicBezTo>
                  <a:cubicBezTo>
                    <a:pt x="2142741" y="12992"/>
                    <a:pt x="2095322" y="13"/>
                    <a:pt x="2048998" y="7841"/>
                  </a:cubicBezTo>
                  <a:lnTo>
                    <a:pt x="222144" y="316524"/>
                  </a:lnTo>
                  <a:cubicBezTo>
                    <a:pt x="93886" y="338196"/>
                    <a:pt x="0" y="449277"/>
                    <a:pt x="0" y="579353"/>
                  </a:cubicBezTo>
                  <a:lnTo>
                    <a:pt x="0" y="4703574"/>
                  </a:lnTo>
                  <a:cubicBezTo>
                    <a:pt x="0" y="4759623"/>
                    <a:pt x="24693" y="4812825"/>
                    <a:pt x="67500" y="4849005"/>
                  </a:cubicBezTo>
                  <a:cubicBezTo>
                    <a:pt x="110306" y="4885186"/>
                    <a:pt x="166879" y="4900670"/>
                    <a:pt x="222144" y="4891331"/>
                  </a:cubicBezTo>
                  <a:lnTo>
                    <a:pt x="2048998" y="4582648"/>
                  </a:lnTo>
                  <a:cubicBezTo>
                    <a:pt x="2095322" y="4574821"/>
                    <a:pt x="2142741" y="4587799"/>
                    <a:pt x="2178622" y="4618126"/>
                  </a:cubicBezTo>
                  <a:cubicBezTo>
                    <a:pt x="2214502" y="4648452"/>
                    <a:pt x="2235200" y="4693046"/>
                    <a:pt x="2235200" y="4740026"/>
                  </a:cubicBezTo>
                  <a:lnTo>
                    <a:pt x="2235200" y="4740026"/>
                  </a:lnTo>
                  <a:cubicBezTo>
                    <a:pt x="2235200" y="4787006"/>
                    <a:pt x="2255898" y="4831600"/>
                    <a:pt x="2291778" y="4861927"/>
                  </a:cubicBezTo>
                  <a:cubicBezTo>
                    <a:pt x="2327659" y="4892254"/>
                    <a:pt x="2375078" y="4905232"/>
                    <a:pt x="2421402" y="4897405"/>
                  </a:cubicBezTo>
                  <a:lnTo>
                    <a:pt x="4284199" y="4582648"/>
                  </a:lnTo>
                  <a:cubicBezTo>
                    <a:pt x="4330522" y="4574821"/>
                    <a:pt x="4377941" y="4587799"/>
                    <a:pt x="4413822" y="4618126"/>
                  </a:cubicBezTo>
                  <a:cubicBezTo>
                    <a:pt x="4449702" y="4648452"/>
                    <a:pt x="4470400" y="4693046"/>
                    <a:pt x="4470400" y="4740026"/>
                  </a:cubicBezTo>
                  <a:lnTo>
                    <a:pt x="4470400" y="4740026"/>
                  </a:lnTo>
                  <a:cubicBezTo>
                    <a:pt x="4470400" y="4787006"/>
                    <a:pt x="4491098" y="4831600"/>
                    <a:pt x="4526978" y="4861927"/>
                  </a:cubicBezTo>
                  <a:cubicBezTo>
                    <a:pt x="4562859" y="4892254"/>
                    <a:pt x="4610278" y="4905232"/>
                    <a:pt x="4656601" y="4897405"/>
                  </a:cubicBezTo>
                  <a:lnTo>
                    <a:pt x="6483456" y="4588721"/>
                  </a:lnTo>
                  <a:cubicBezTo>
                    <a:pt x="6611714" y="4567049"/>
                    <a:pt x="6705600" y="4455969"/>
                    <a:pt x="6705600" y="4325892"/>
                  </a:cubicBezTo>
                  <a:lnTo>
                    <a:pt x="6705600" y="201671"/>
                  </a:lnTo>
                  <a:cubicBezTo>
                    <a:pt x="6705600" y="145625"/>
                    <a:pt x="6680907" y="92425"/>
                    <a:pt x="6638100" y="56248"/>
                  </a:cubicBezTo>
                  <a:cubicBezTo>
                    <a:pt x="6595293" y="20071"/>
                    <a:pt x="6538722" y="4592"/>
                    <a:pt x="6483459" y="13934"/>
                  </a:cubicBezTo>
                  <a:lnTo>
                    <a:pt x="4657869" y="322580"/>
                  </a:lnTo>
                  <a:cubicBezTo>
                    <a:pt x="4611548" y="330411"/>
                    <a:pt x="4564130" y="317437"/>
                    <a:pt x="4528249" y="287113"/>
                  </a:cubicBezTo>
                  <a:cubicBezTo>
                    <a:pt x="4492368" y="256789"/>
                    <a:pt x="4471670" y="212197"/>
                    <a:pt x="4471670" y="165219"/>
                  </a:cubicBezTo>
                  <a:close/>
                </a:path>
              </a:pathLst>
            </a:custGeom>
            <a:blipFill>
              <a:blip r:embed="rId2"/>
              <a:stretch>
                <a:fillRect l="0" t="-96933" r="0" b="-96933"/>
              </a:stretch>
            </a:blipFill>
            <a:ln cap="rnd">
              <a:noFill/>
              <a:prstDash val="solid"/>
              <a:round/>
            </a:ln>
          </p:spPr>
        </p:sp>
      </p:grpSp>
      <p:sp>
        <p:nvSpPr>
          <p:cNvPr name="TextBox 4" id="4"/>
          <p:cNvSpPr txBox="true"/>
          <p:nvPr/>
        </p:nvSpPr>
        <p:spPr>
          <a:xfrm rot="0">
            <a:off x="580629" y="1343025"/>
            <a:ext cx="13913990" cy="6577489"/>
          </a:xfrm>
          <a:prstGeom prst="rect">
            <a:avLst/>
          </a:prstGeom>
        </p:spPr>
        <p:txBody>
          <a:bodyPr anchor="t" rtlCol="false" tIns="0" lIns="0" bIns="0" rIns="0">
            <a:spAutoFit/>
          </a:bodyPr>
          <a:lstStyle/>
          <a:p>
            <a:pPr algn="l">
              <a:lnSpc>
                <a:spcPts val="10190"/>
              </a:lnSpc>
            </a:pPr>
          </a:p>
          <a:p>
            <a:pPr algn="l">
              <a:lnSpc>
                <a:spcPts val="10190"/>
              </a:lnSpc>
            </a:pPr>
            <a:r>
              <a:rPr lang="en-US" b="true" sz="11322" i="true" spc="-702">
                <a:solidFill>
                  <a:srgbClr val="F4C9B1"/>
                </a:solidFill>
                <a:latin typeface="Public Sans Bold Italics"/>
                <a:ea typeface="Public Sans Bold Italics"/>
                <a:cs typeface="Public Sans Bold Italics"/>
                <a:sym typeface="Public Sans Bold Italics"/>
              </a:rPr>
              <a:t>Thank you for your time. Are there any questions?</a:t>
            </a:r>
          </a:p>
          <a:p>
            <a:pPr algn="l">
              <a:lnSpc>
                <a:spcPts val="10190"/>
              </a:lnSpc>
            </a:pPr>
          </a:p>
        </p:txBody>
      </p:sp>
      <p:grpSp>
        <p:nvGrpSpPr>
          <p:cNvPr name="Group 5" id="5"/>
          <p:cNvGrpSpPr/>
          <p:nvPr/>
        </p:nvGrpSpPr>
        <p:grpSpPr>
          <a:xfrm rot="0">
            <a:off x="15507550" y="-1512078"/>
            <a:ext cx="1543050" cy="12058493"/>
            <a:chOff x="0" y="0"/>
            <a:chExt cx="406400" cy="3175899"/>
          </a:xfrm>
        </p:grpSpPr>
        <p:sp>
          <p:nvSpPr>
            <p:cNvPr name="Freeform 6" id="6"/>
            <p:cNvSpPr/>
            <p:nvPr/>
          </p:nvSpPr>
          <p:spPr>
            <a:xfrm flipH="false" flipV="false" rot="0">
              <a:off x="0" y="0"/>
              <a:ext cx="406400" cy="3175899"/>
            </a:xfrm>
            <a:custGeom>
              <a:avLst/>
              <a:gdLst/>
              <a:ahLst/>
              <a:cxnLst/>
              <a:rect r="r" b="b" t="t" l="l"/>
              <a:pathLst>
                <a:path h="3175899" w="406400">
                  <a:moveTo>
                    <a:pt x="0" y="0"/>
                  </a:moveTo>
                  <a:lnTo>
                    <a:pt x="406400" y="0"/>
                  </a:lnTo>
                  <a:lnTo>
                    <a:pt x="406400" y="3175899"/>
                  </a:lnTo>
                  <a:lnTo>
                    <a:pt x="0" y="3175899"/>
                  </a:lnTo>
                  <a:close/>
                </a:path>
              </a:pathLst>
            </a:custGeom>
            <a:gradFill rotWithShape="true">
              <a:gsLst>
                <a:gs pos="0">
                  <a:srgbClr val="162118">
                    <a:alpha val="0"/>
                  </a:srgbClr>
                </a:gs>
                <a:gs pos="100000">
                  <a:srgbClr val="172118">
                    <a:alpha val="100000"/>
                  </a:srgbClr>
                </a:gs>
              </a:gsLst>
              <a:lin ang="0"/>
            </a:gradFill>
          </p:spPr>
        </p:sp>
        <p:sp>
          <p:nvSpPr>
            <p:cNvPr name="TextBox 7" id="7"/>
            <p:cNvSpPr txBox="true"/>
            <p:nvPr/>
          </p:nvSpPr>
          <p:spPr>
            <a:xfrm>
              <a:off x="0" y="-38100"/>
              <a:ext cx="406400" cy="3213999"/>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1903385">
            <a:off x="-1424736" y="-6185081"/>
            <a:ext cx="14352236" cy="21340941"/>
            <a:chOff x="0" y="0"/>
            <a:chExt cx="19136315" cy="28454588"/>
          </a:xfrm>
        </p:grpSpPr>
        <p:pic>
          <p:nvPicPr>
            <p:cNvPr name="Picture 3" id="3"/>
            <p:cNvPicPr>
              <a:picLocks noChangeAspect="true"/>
            </p:cNvPicPr>
            <p:nvPr/>
          </p:nvPicPr>
          <p:blipFill>
            <a:blip r:embed="rId2">
              <a:alphaModFix amt="65000"/>
            </a:blip>
            <a:srcRect l="31127" t="0" r="31127" b="0"/>
            <a:stretch>
              <a:fillRect/>
            </a:stretch>
          </p:blipFill>
          <p:spPr>
            <a:xfrm flipH="false" flipV="false">
              <a:off x="0" y="0"/>
              <a:ext cx="19136315" cy="28454588"/>
            </a:xfrm>
            <a:prstGeom prst="rect">
              <a:avLst/>
            </a:prstGeom>
          </p:spPr>
        </p:pic>
      </p:grpSp>
      <p:grpSp>
        <p:nvGrpSpPr>
          <p:cNvPr name="Group 4" id="4"/>
          <p:cNvGrpSpPr/>
          <p:nvPr/>
        </p:nvGrpSpPr>
        <p:grpSpPr>
          <a:xfrm rot="0">
            <a:off x="1028700" y="8908319"/>
            <a:ext cx="1868443" cy="325393"/>
            <a:chOff x="0" y="0"/>
            <a:chExt cx="2491257" cy="433857"/>
          </a:xfrm>
        </p:grpSpPr>
        <p:grpSp>
          <p:nvGrpSpPr>
            <p:cNvPr name="Group 5" id="5"/>
            <p:cNvGrpSpPr/>
            <p:nvPr/>
          </p:nvGrpSpPr>
          <p:grpSpPr>
            <a:xfrm rot="0">
              <a:off x="0" y="0"/>
              <a:ext cx="433857" cy="43385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85587" y="0"/>
              <a:ext cx="433857" cy="4338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73444" y="0"/>
              <a:ext cx="433857" cy="433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057400" y="0"/>
              <a:ext cx="433857" cy="43385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Freeform 17" id="17"/>
          <p:cNvSpPr/>
          <p:nvPr/>
        </p:nvSpPr>
        <p:spPr>
          <a:xfrm flipH="false" flipV="false" rot="0">
            <a:off x="3300716" y="314603"/>
            <a:ext cx="4901330" cy="9657794"/>
          </a:xfrm>
          <a:custGeom>
            <a:avLst/>
            <a:gdLst/>
            <a:ahLst/>
            <a:cxnLst/>
            <a:rect r="r" b="b" t="t" l="l"/>
            <a:pathLst>
              <a:path h="9657794" w="4901330">
                <a:moveTo>
                  <a:pt x="0" y="0"/>
                </a:moveTo>
                <a:lnTo>
                  <a:pt x="4901331" y="0"/>
                </a:lnTo>
                <a:lnTo>
                  <a:pt x="4901331" y="9657794"/>
                </a:lnTo>
                <a:lnTo>
                  <a:pt x="0" y="9657794"/>
                </a:lnTo>
                <a:lnTo>
                  <a:pt x="0" y="0"/>
                </a:lnTo>
                <a:close/>
              </a:path>
            </a:pathLst>
          </a:custGeom>
          <a:blipFill>
            <a:blip r:embed="rId3"/>
            <a:stretch>
              <a:fillRect l="0" t="0" r="0" b="0"/>
            </a:stretch>
          </a:blipFill>
        </p:spPr>
      </p:sp>
      <p:sp>
        <p:nvSpPr>
          <p:cNvPr name="Freeform 18" id="18"/>
          <p:cNvSpPr/>
          <p:nvPr/>
        </p:nvSpPr>
        <p:spPr>
          <a:xfrm flipH="false" flipV="false" rot="0">
            <a:off x="7945786" y="3930042"/>
            <a:ext cx="3226156" cy="6356958"/>
          </a:xfrm>
          <a:custGeom>
            <a:avLst/>
            <a:gdLst/>
            <a:ahLst/>
            <a:cxnLst/>
            <a:rect r="r" b="b" t="t" l="l"/>
            <a:pathLst>
              <a:path h="6356958" w="3226156">
                <a:moveTo>
                  <a:pt x="0" y="0"/>
                </a:moveTo>
                <a:lnTo>
                  <a:pt x="3226156" y="0"/>
                </a:lnTo>
                <a:lnTo>
                  <a:pt x="3226156" y="6356958"/>
                </a:lnTo>
                <a:lnTo>
                  <a:pt x="0" y="6356958"/>
                </a:lnTo>
                <a:lnTo>
                  <a:pt x="0" y="0"/>
                </a:lnTo>
                <a:close/>
              </a:path>
            </a:pathLst>
          </a:custGeom>
          <a:blipFill>
            <a:blip r:embed="rId4"/>
            <a:stretch>
              <a:fillRect l="0" t="0" r="0" b="0"/>
            </a:stretch>
          </a:blipFill>
        </p:spPr>
      </p:sp>
      <p:sp>
        <p:nvSpPr>
          <p:cNvPr name="Freeform 19" id="19"/>
          <p:cNvSpPr/>
          <p:nvPr/>
        </p:nvSpPr>
        <p:spPr>
          <a:xfrm flipH="false" flipV="false" rot="0">
            <a:off x="405860" y="1049158"/>
            <a:ext cx="3114122" cy="5761768"/>
          </a:xfrm>
          <a:custGeom>
            <a:avLst/>
            <a:gdLst/>
            <a:ahLst/>
            <a:cxnLst/>
            <a:rect r="r" b="b" t="t" l="l"/>
            <a:pathLst>
              <a:path h="5761768" w="3114122">
                <a:moveTo>
                  <a:pt x="0" y="0"/>
                </a:moveTo>
                <a:lnTo>
                  <a:pt x="3114123" y="0"/>
                </a:lnTo>
                <a:lnTo>
                  <a:pt x="3114123" y="5761768"/>
                </a:lnTo>
                <a:lnTo>
                  <a:pt x="0" y="5761768"/>
                </a:lnTo>
                <a:lnTo>
                  <a:pt x="0" y="0"/>
                </a:lnTo>
                <a:close/>
              </a:path>
            </a:pathLst>
          </a:custGeom>
          <a:blipFill>
            <a:blip r:embed="rId5"/>
            <a:stretch>
              <a:fillRect l="0" t="-3249" r="0" b="-3249"/>
            </a:stretch>
          </a:blipFill>
        </p:spPr>
      </p:sp>
      <p:sp>
        <p:nvSpPr>
          <p:cNvPr name="TextBox 20" id="20"/>
          <p:cNvSpPr txBox="true"/>
          <p:nvPr/>
        </p:nvSpPr>
        <p:spPr>
          <a:xfrm rot="0">
            <a:off x="9558864" y="1999349"/>
            <a:ext cx="6561206" cy="1067449"/>
          </a:xfrm>
          <a:prstGeom prst="rect">
            <a:avLst/>
          </a:prstGeom>
        </p:spPr>
        <p:txBody>
          <a:bodyPr anchor="t" rtlCol="false" tIns="0" lIns="0" bIns="0" rIns="0">
            <a:spAutoFit/>
          </a:bodyPr>
          <a:lstStyle/>
          <a:p>
            <a:pPr algn="l">
              <a:lnSpc>
                <a:spcPts val="7737"/>
              </a:lnSpc>
            </a:pPr>
            <a:r>
              <a:rPr lang="en-US" b="true" sz="8597" i="true" spc="-533">
                <a:solidFill>
                  <a:srgbClr val="F4C9B1"/>
                </a:solidFill>
                <a:latin typeface="Public Sans Bold Italics"/>
                <a:ea typeface="Public Sans Bold Italics"/>
                <a:cs typeface="Public Sans Bold Italics"/>
                <a:sym typeface="Public Sans Bold Italics"/>
              </a:rPr>
              <a:t>Description</a:t>
            </a:r>
          </a:p>
        </p:txBody>
      </p:sp>
      <p:sp>
        <p:nvSpPr>
          <p:cNvPr name="TextBox 21" id="21"/>
          <p:cNvSpPr txBox="true"/>
          <p:nvPr/>
        </p:nvSpPr>
        <p:spPr>
          <a:xfrm rot="0">
            <a:off x="11161503" y="3209862"/>
            <a:ext cx="6666891" cy="6048438"/>
          </a:xfrm>
          <a:prstGeom prst="rect">
            <a:avLst/>
          </a:prstGeom>
        </p:spPr>
        <p:txBody>
          <a:bodyPr anchor="t" rtlCol="false" tIns="0" lIns="0" bIns="0" rIns="0">
            <a:spAutoFit/>
          </a:bodyPr>
          <a:lstStyle/>
          <a:p>
            <a:pPr algn="l" marL="513318" indent="-256659" lvl="1">
              <a:lnSpc>
                <a:spcPts val="2377"/>
              </a:lnSpc>
              <a:buFont typeface="Arial"/>
              <a:buChar char="•"/>
            </a:pPr>
            <a:r>
              <a:rPr lang="en-US" sz="2377">
                <a:solidFill>
                  <a:srgbClr val="F4C9B1"/>
                </a:solidFill>
                <a:latin typeface="Public Sans"/>
                <a:ea typeface="Public Sans"/>
                <a:cs typeface="Public Sans"/>
                <a:sym typeface="Public Sans"/>
              </a:rPr>
              <a:t>Travel Minds is a modern travel application designed to simplify the entire travel experience for users. It replaces the complexity of traditional travel planning with a fast, secure, and user-friendly digital platform, offering features like personalized travel package recommendations, seamless booking, and a rewarding loyalty program.</a:t>
            </a:r>
          </a:p>
          <a:p>
            <a:pPr algn="l">
              <a:lnSpc>
                <a:spcPts val="2377"/>
              </a:lnSpc>
            </a:pPr>
          </a:p>
          <a:p>
            <a:pPr algn="l" marL="513318" indent="-256659" lvl="1">
              <a:lnSpc>
                <a:spcPts val="2377"/>
              </a:lnSpc>
              <a:buFont typeface="Arial"/>
              <a:buChar char="•"/>
            </a:pPr>
            <a:r>
              <a:rPr lang="en-US" sz="2377">
                <a:solidFill>
                  <a:srgbClr val="F4C9B1"/>
                </a:solidFill>
                <a:latin typeface="Public Sans"/>
                <a:ea typeface="Public Sans"/>
                <a:cs typeface="Public Sans"/>
                <a:sym typeface="Public Sans"/>
              </a:rPr>
              <a:t>W</a:t>
            </a:r>
            <a:r>
              <a:rPr lang="en-US" sz="2377">
                <a:solidFill>
                  <a:srgbClr val="F4C9B1"/>
                </a:solidFill>
                <a:latin typeface="Public Sans"/>
                <a:ea typeface="Public Sans"/>
                <a:cs typeface="Public Sans"/>
                <a:sym typeface="Public Sans"/>
              </a:rPr>
              <a:t>ith Travel Minds, users can effortlessly discover and book flights, hotels, and comprehensive travel packages, receive real-time updates, and manage their travel preferences—all from their smartphones and web browsers. It provides a simple, efficient, and inspiring solution for planning and enjoying memorable travel experiences.</a:t>
            </a:r>
          </a:p>
          <a:p>
            <a:pPr algn="l">
              <a:lnSpc>
                <a:spcPts val="2377"/>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259279" y="3741475"/>
            <a:ext cx="3137614" cy="3231140"/>
            <a:chOff x="0" y="0"/>
            <a:chExt cx="4183485" cy="4308187"/>
          </a:xfrm>
        </p:grpSpPr>
        <p:pic>
          <p:nvPicPr>
            <p:cNvPr name="Picture 3" id="3"/>
            <p:cNvPicPr>
              <a:picLocks noChangeAspect="true"/>
            </p:cNvPicPr>
            <p:nvPr/>
          </p:nvPicPr>
          <p:blipFill>
            <a:blip r:embed="rId2"/>
            <a:srcRect l="0" t="10030" r="0" b="10030"/>
            <a:stretch>
              <a:fillRect/>
            </a:stretch>
          </p:blipFill>
          <p:spPr>
            <a:xfrm flipH="false" flipV="false">
              <a:off x="0" y="0"/>
              <a:ext cx="4183485" cy="4308187"/>
            </a:xfrm>
            <a:prstGeom prst="rect">
              <a:avLst/>
            </a:prstGeom>
          </p:spPr>
        </p:pic>
      </p:grpSp>
      <p:grpSp>
        <p:nvGrpSpPr>
          <p:cNvPr name="Group 4" id="4"/>
          <p:cNvGrpSpPr/>
          <p:nvPr/>
        </p:nvGrpSpPr>
        <p:grpSpPr>
          <a:xfrm rot="0">
            <a:off x="2537077" y="3741475"/>
            <a:ext cx="885577" cy="3231140"/>
            <a:chOff x="0" y="0"/>
            <a:chExt cx="406400" cy="1482802"/>
          </a:xfrm>
        </p:grpSpPr>
        <p:sp>
          <p:nvSpPr>
            <p:cNvPr name="Freeform 5" id="5"/>
            <p:cNvSpPr/>
            <p:nvPr/>
          </p:nvSpPr>
          <p:spPr>
            <a:xfrm flipH="false" flipV="false" rot="0">
              <a:off x="0" y="0"/>
              <a:ext cx="406400" cy="1482802"/>
            </a:xfrm>
            <a:custGeom>
              <a:avLst/>
              <a:gdLst/>
              <a:ahLst/>
              <a:cxnLst/>
              <a:rect r="r" b="b" t="t" l="l"/>
              <a:pathLst>
                <a:path h="1482802" w="406400">
                  <a:moveTo>
                    <a:pt x="0" y="0"/>
                  </a:moveTo>
                  <a:lnTo>
                    <a:pt x="406400" y="0"/>
                  </a:lnTo>
                  <a:lnTo>
                    <a:pt x="406400" y="1482802"/>
                  </a:lnTo>
                  <a:lnTo>
                    <a:pt x="0" y="1482802"/>
                  </a:lnTo>
                  <a:close/>
                </a:path>
              </a:pathLst>
            </a:custGeom>
            <a:gradFill rotWithShape="true">
              <a:gsLst>
                <a:gs pos="0">
                  <a:srgbClr val="162118">
                    <a:alpha val="0"/>
                  </a:srgbClr>
                </a:gs>
                <a:gs pos="100000">
                  <a:srgbClr val="172118">
                    <a:alpha val="100000"/>
                  </a:srgbClr>
                </a:gs>
              </a:gsLst>
              <a:lin ang="0"/>
            </a:gradFill>
          </p:spPr>
        </p:sp>
        <p:sp>
          <p:nvSpPr>
            <p:cNvPr name="TextBox 6" id="6"/>
            <p:cNvSpPr txBox="true"/>
            <p:nvPr/>
          </p:nvSpPr>
          <p:spPr>
            <a:xfrm>
              <a:off x="0" y="-38100"/>
              <a:ext cx="406400" cy="152090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860804" y="3741475"/>
            <a:ext cx="3137614" cy="3231140"/>
            <a:chOff x="0" y="0"/>
            <a:chExt cx="4183485" cy="4308187"/>
          </a:xfrm>
        </p:grpSpPr>
        <p:pic>
          <p:nvPicPr>
            <p:cNvPr name="Picture 8" id="8"/>
            <p:cNvPicPr>
              <a:picLocks noChangeAspect="true"/>
            </p:cNvPicPr>
            <p:nvPr/>
          </p:nvPicPr>
          <p:blipFill>
            <a:blip r:embed="rId3"/>
            <a:srcRect l="0" t="11189" r="0" b="11189"/>
            <a:stretch>
              <a:fillRect/>
            </a:stretch>
          </p:blipFill>
          <p:spPr>
            <a:xfrm flipH="false" flipV="false">
              <a:off x="0" y="0"/>
              <a:ext cx="4183485" cy="4308187"/>
            </a:xfrm>
            <a:prstGeom prst="rect">
              <a:avLst/>
            </a:prstGeom>
          </p:spPr>
        </p:pic>
      </p:grpSp>
      <p:grpSp>
        <p:nvGrpSpPr>
          <p:cNvPr name="Group 9" id="9"/>
          <p:cNvGrpSpPr/>
          <p:nvPr/>
        </p:nvGrpSpPr>
        <p:grpSpPr>
          <a:xfrm rot="0">
            <a:off x="6137170" y="3741475"/>
            <a:ext cx="885577" cy="3231140"/>
            <a:chOff x="0" y="0"/>
            <a:chExt cx="406400" cy="1482802"/>
          </a:xfrm>
        </p:grpSpPr>
        <p:sp>
          <p:nvSpPr>
            <p:cNvPr name="Freeform 10" id="10"/>
            <p:cNvSpPr/>
            <p:nvPr/>
          </p:nvSpPr>
          <p:spPr>
            <a:xfrm flipH="false" flipV="false" rot="0">
              <a:off x="0" y="0"/>
              <a:ext cx="406400" cy="1482802"/>
            </a:xfrm>
            <a:custGeom>
              <a:avLst/>
              <a:gdLst/>
              <a:ahLst/>
              <a:cxnLst/>
              <a:rect r="r" b="b" t="t" l="l"/>
              <a:pathLst>
                <a:path h="1482802" w="406400">
                  <a:moveTo>
                    <a:pt x="0" y="0"/>
                  </a:moveTo>
                  <a:lnTo>
                    <a:pt x="406400" y="0"/>
                  </a:lnTo>
                  <a:lnTo>
                    <a:pt x="406400" y="1482802"/>
                  </a:lnTo>
                  <a:lnTo>
                    <a:pt x="0" y="1482802"/>
                  </a:lnTo>
                  <a:close/>
                </a:path>
              </a:pathLst>
            </a:custGeom>
            <a:gradFill rotWithShape="true">
              <a:gsLst>
                <a:gs pos="0">
                  <a:srgbClr val="162118">
                    <a:alpha val="0"/>
                  </a:srgbClr>
                </a:gs>
                <a:gs pos="100000">
                  <a:srgbClr val="172118">
                    <a:alpha val="100000"/>
                  </a:srgbClr>
                </a:gs>
              </a:gsLst>
              <a:lin ang="0"/>
            </a:gradFill>
          </p:spPr>
        </p:sp>
        <p:sp>
          <p:nvSpPr>
            <p:cNvPr name="TextBox 11" id="11"/>
            <p:cNvSpPr txBox="true"/>
            <p:nvPr/>
          </p:nvSpPr>
          <p:spPr>
            <a:xfrm>
              <a:off x="0" y="-38100"/>
              <a:ext cx="406400" cy="1520902"/>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7489472" y="3741475"/>
            <a:ext cx="3137614" cy="3231140"/>
            <a:chOff x="0" y="0"/>
            <a:chExt cx="4183485" cy="4308187"/>
          </a:xfrm>
        </p:grpSpPr>
        <p:pic>
          <p:nvPicPr>
            <p:cNvPr name="Picture 13" id="13"/>
            <p:cNvPicPr>
              <a:picLocks noChangeAspect="true"/>
            </p:cNvPicPr>
            <p:nvPr/>
          </p:nvPicPr>
          <p:blipFill>
            <a:blip r:embed="rId4"/>
            <a:srcRect l="1447" t="0" r="1447" b="0"/>
            <a:stretch>
              <a:fillRect/>
            </a:stretch>
          </p:blipFill>
          <p:spPr>
            <a:xfrm flipH="false" flipV="false">
              <a:off x="0" y="0"/>
              <a:ext cx="4183485" cy="4308187"/>
            </a:xfrm>
            <a:prstGeom prst="rect">
              <a:avLst/>
            </a:prstGeom>
          </p:spPr>
        </p:pic>
      </p:grpSp>
      <p:grpSp>
        <p:nvGrpSpPr>
          <p:cNvPr name="Group 14" id="14"/>
          <p:cNvGrpSpPr/>
          <p:nvPr/>
        </p:nvGrpSpPr>
        <p:grpSpPr>
          <a:xfrm rot="0">
            <a:off x="9765837" y="3741475"/>
            <a:ext cx="885577" cy="3231140"/>
            <a:chOff x="0" y="0"/>
            <a:chExt cx="406400" cy="1482802"/>
          </a:xfrm>
        </p:grpSpPr>
        <p:sp>
          <p:nvSpPr>
            <p:cNvPr name="Freeform 15" id="15"/>
            <p:cNvSpPr/>
            <p:nvPr/>
          </p:nvSpPr>
          <p:spPr>
            <a:xfrm flipH="false" flipV="false" rot="0">
              <a:off x="0" y="0"/>
              <a:ext cx="406400" cy="1482802"/>
            </a:xfrm>
            <a:custGeom>
              <a:avLst/>
              <a:gdLst/>
              <a:ahLst/>
              <a:cxnLst/>
              <a:rect r="r" b="b" t="t" l="l"/>
              <a:pathLst>
                <a:path h="1482802" w="406400">
                  <a:moveTo>
                    <a:pt x="0" y="0"/>
                  </a:moveTo>
                  <a:lnTo>
                    <a:pt x="406400" y="0"/>
                  </a:lnTo>
                  <a:lnTo>
                    <a:pt x="406400" y="1482802"/>
                  </a:lnTo>
                  <a:lnTo>
                    <a:pt x="0" y="1482802"/>
                  </a:lnTo>
                  <a:close/>
                </a:path>
              </a:pathLst>
            </a:custGeom>
            <a:gradFill rotWithShape="true">
              <a:gsLst>
                <a:gs pos="0">
                  <a:srgbClr val="162118">
                    <a:alpha val="0"/>
                  </a:srgbClr>
                </a:gs>
                <a:gs pos="100000">
                  <a:srgbClr val="172118">
                    <a:alpha val="100000"/>
                  </a:srgbClr>
                </a:gs>
              </a:gsLst>
              <a:lin ang="0"/>
            </a:gradFill>
          </p:spPr>
        </p:sp>
        <p:sp>
          <p:nvSpPr>
            <p:cNvPr name="TextBox 16" id="16"/>
            <p:cNvSpPr txBox="true"/>
            <p:nvPr/>
          </p:nvSpPr>
          <p:spPr>
            <a:xfrm>
              <a:off x="0" y="-38100"/>
              <a:ext cx="406400" cy="152090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1146714" y="3741475"/>
            <a:ext cx="3137614" cy="3231140"/>
            <a:chOff x="0" y="0"/>
            <a:chExt cx="4183485" cy="4308187"/>
          </a:xfrm>
        </p:grpSpPr>
        <p:pic>
          <p:nvPicPr>
            <p:cNvPr name="Picture 18" id="18"/>
            <p:cNvPicPr>
              <a:picLocks noChangeAspect="true"/>
            </p:cNvPicPr>
            <p:nvPr/>
          </p:nvPicPr>
          <p:blipFill>
            <a:blip r:embed="rId5"/>
            <a:srcRect l="3632" t="0" r="3632" b="0"/>
            <a:stretch>
              <a:fillRect/>
            </a:stretch>
          </p:blipFill>
          <p:spPr>
            <a:xfrm flipH="false" flipV="false">
              <a:off x="0" y="0"/>
              <a:ext cx="4183485" cy="4308187"/>
            </a:xfrm>
            <a:prstGeom prst="rect">
              <a:avLst/>
            </a:prstGeom>
          </p:spPr>
        </p:pic>
      </p:grpSp>
      <p:grpSp>
        <p:nvGrpSpPr>
          <p:cNvPr name="Group 19" id="19"/>
          <p:cNvGrpSpPr/>
          <p:nvPr/>
        </p:nvGrpSpPr>
        <p:grpSpPr>
          <a:xfrm rot="0">
            <a:off x="13423080" y="3741475"/>
            <a:ext cx="885577" cy="3231140"/>
            <a:chOff x="0" y="0"/>
            <a:chExt cx="406400" cy="1482802"/>
          </a:xfrm>
        </p:grpSpPr>
        <p:sp>
          <p:nvSpPr>
            <p:cNvPr name="Freeform 20" id="20"/>
            <p:cNvSpPr/>
            <p:nvPr/>
          </p:nvSpPr>
          <p:spPr>
            <a:xfrm flipH="false" flipV="false" rot="0">
              <a:off x="0" y="0"/>
              <a:ext cx="406400" cy="1482802"/>
            </a:xfrm>
            <a:custGeom>
              <a:avLst/>
              <a:gdLst/>
              <a:ahLst/>
              <a:cxnLst/>
              <a:rect r="r" b="b" t="t" l="l"/>
              <a:pathLst>
                <a:path h="1482802" w="406400">
                  <a:moveTo>
                    <a:pt x="0" y="0"/>
                  </a:moveTo>
                  <a:lnTo>
                    <a:pt x="406400" y="0"/>
                  </a:lnTo>
                  <a:lnTo>
                    <a:pt x="406400" y="1482802"/>
                  </a:lnTo>
                  <a:lnTo>
                    <a:pt x="0" y="1482802"/>
                  </a:lnTo>
                  <a:close/>
                </a:path>
              </a:pathLst>
            </a:custGeom>
            <a:gradFill rotWithShape="true">
              <a:gsLst>
                <a:gs pos="0">
                  <a:srgbClr val="162118">
                    <a:alpha val="0"/>
                  </a:srgbClr>
                </a:gs>
                <a:gs pos="100000">
                  <a:srgbClr val="172118">
                    <a:alpha val="100000"/>
                  </a:srgbClr>
                </a:gs>
              </a:gsLst>
              <a:lin ang="0"/>
            </a:gradFill>
          </p:spPr>
        </p:sp>
        <p:sp>
          <p:nvSpPr>
            <p:cNvPr name="TextBox 21" id="21"/>
            <p:cNvSpPr txBox="true"/>
            <p:nvPr/>
          </p:nvSpPr>
          <p:spPr>
            <a:xfrm>
              <a:off x="0" y="-38100"/>
              <a:ext cx="406400" cy="1520902"/>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8197614" y="9258300"/>
            <a:ext cx="1868443" cy="325393"/>
            <a:chOff x="0" y="0"/>
            <a:chExt cx="2491257" cy="433857"/>
          </a:xfrm>
        </p:grpSpPr>
        <p:grpSp>
          <p:nvGrpSpPr>
            <p:cNvPr name="Group 23" id="23"/>
            <p:cNvGrpSpPr/>
            <p:nvPr/>
          </p:nvGrpSpPr>
          <p:grpSpPr>
            <a:xfrm rot="0">
              <a:off x="0" y="0"/>
              <a:ext cx="433857" cy="43385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685587" y="0"/>
              <a:ext cx="433857" cy="43385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373444" y="0"/>
              <a:ext cx="433857" cy="43385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32" id="32"/>
            <p:cNvGrpSpPr/>
            <p:nvPr/>
          </p:nvGrpSpPr>
          <p:grpSpPr>
            <a:xfrm rot="0">
              <a:off x="2057400" y="0"/>
              <a:ext cx="433857" cy="43385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35" id="35"/>
          <p:cNvGrpSpPr/>
          <p:nvPr/>
        </p:nvGrpSpPr>
        <p:grpSpPr>
          <a:xfrm rot="0">
            <a:off x="14746807" y="3741475"/>
            <a:ext cx="3137614" cy="3231140"/>
            <a:chOff x="0" y="0"/>
            <a:chExt cx="4183485" cy="4308187"/>
          </a:xfrm>
        </p:grpSpPr>
        <p:pic>
          <p:nvPicPr>
            <p:cNvPr name="Picture 36" id="36"/>
            <p:cNvPicPr>
              <a:picLocks noChangeAspect="true"/>
            </p:cNvPicPr>
            <p:nvPr/>
          </p:nvPicPr>
          <p:blipFill>
            <a:blip r:embed="rId6"/>
            <a:srcRect l="0" t="21036" r="0" b="21036"/>
            <a:stretch>
              <a:fillRect/>
            </a:stretch>
          </p:blipFill>
          <p:spPr>
            <a:xfrm flipH="false" flipV="false">
              <a:off x="0" y="0"/>
              <a:ext cx="4183485" cy="4308187"/>
            </a:xfrm>
            <a:prstGeom prst="rect">
              <a:avLst/>
            </a:prstGeom>
          </p:spPr>
        </p:pic>
      </p:grpSp>
      <p:grpSp>
        <p:nvGrpSpPr>
          <p:cNvPr name="Group 37" id="37"/>
          <p:cNvGrpSpPr/>
          <p:nvPr/>
        </p:nvGrpSpPr>
        <p:grpSpPr>
          <a:xfrm rot="0">
            <a:off x="17023172" y="3741475"/>
            <a:ext cx="885577" cy="3231140"/>
            <a:chOff x="0" y="0"/>
            <a:chExt cx="406400" cy="1482802"/>
          </a:xfrm>
        </p:grpSpPr>
        <p:sp>
          <p:nvSpPr>
            <p:cNvPr name="Freeform 38" id="38"/>
            <p:cNvSpPr/>
            <p:nvPr/>
          </p:nvSpPr>
          <p:spPr>
            <a:xfrm flipH="false" flipV="false" rot="0">
              <a:off x="0" y="0"/>
              <a:ext cx="406400" cy="1482802"/>
            </a:xfrm>
            <a:custGeom>
              <a:avLst/>
              <a:gdLst/>
              <a:ahLst/>
              <a:cxnLst/>
              <a:rect r="r" b="b" t="t" l="l"/>
              <a:pathLst>
                <a:path h="1482802" w="406400">
                  <a:moveTo>
                    <a:pt x="0" y="0"/>
                  </a:moveTo>
                  <a:lnTo>
                    <a:pt x="406400" y="0"/>
                  </a:lnTo>
                  <a:lnTo>
                    <a:pt x="406400" y="1482802"/>
                  </a:lnTo>
                  <a:lnTo>
                    <a:pt x="0" y="1482802"/>
                  </a:lnTo>
                  <a:close/>
                </a:path>
              </a:pathLst>
            </a:custGeom>
            <a:gradFill rotWithShape="true">
              <a:gsLst>
                <a:gs pos="0">
                  <a:srgbClr val="162118">
                    <a:alpha val="0"/>
                  </a:srgbClr>
                </a:gs>
                <a:gs pos="100000">
                  <a:srgbClr val="172118">
                    <a:alpha val="100000"/>
                  </a:srgbClr>
                </a:gs>
              </a:gsLst>
              <a:lin ang="0"/>
            </a:gradFill>
          </p:spPr>
        </p:sp>
        <p:sp>
          <p:nvSpPr>
            <p:cNvPr name="TextBox 39" id="39"/>
            <p:cNvSpPr txBox="true"/>
            <p:nvPr/>
          </p:nvSpPr>
          <p:spPr>
            <a:xfrm>
              <a:off x="0" y="-38100"/>
              <a:ext cx="406400" cy="1520902"/>
            </a:xfrm>
            <a:prstGeom prst="rect">
              <a:avLst/>
            </a:prstGeom>
          </p:spPr>
          <p:txBody>
            <a:bodyPr anchor="ctr" rtlCol="false" tIns="50800" lIns="50800" bIns="50800" rIns="50800"/>
            <a:lstStyle/>
            <a:p>
              <a:pPr algn="ctr">
                <a:lnSpc>
                  <a:spcPts val="2659"/>
                </a:lnSpc>
              </a:pPr>
            </a:p>
          </p:txBody>
        </p:sp>
      </p:grpSp>
      <p:sp>
        <p:nvSpPr>
          <p:cNvPr name="TextBox 40" id="40"/>
          <p:cNvSpPr txBox="true"/>
          <p:nvPr/>
        </p:nvSpPr>
        <p:spPr>
          <a:xfrm rot="0">
            <a:off x="5126279" y="900018"/>
            <a:ext cx="7329161" cy="2652909"/>
          </a:xfrm>
          <a:prstGeom prst="rect">
            <a:avLst/>
          </a:prstGeom>
        </p:spPr>
        <p:txBody>
          <a:bodyPr anchor="t" rtlCol="false" tIns="0" lIns="0" bIns="0" rIns="0">
            <a:spAutoFit/>
          </a:bodyPr>
          <a:lstStyle/>
          <a:p>
            <a:pPr algn="ctr">
              <a:lnSpc>
                <a:spcPts val="10017"/>
              </a:lnSpc>
            </a:pPr>
            <a:r>
              <a:rPr lang="en-US" b="true" sz="11130" i="true" spc="-690">
                <a:solidFill>
                  <a:srgbClr val="F4C9B1"/>
                </a:solidFill>
                <a:latin typeface="Public Sans Bold Italics"/>
                <a:ea typeface="Public Sans Bold Italics"/>
                <a:cs typeface="Public Sans Bold Italics"/>
                <a:sym typeface="Public Sans Bold Italics"/>
              </a:rPr>
              <a:t>TEAM  MEMBERS</a:t>
            </a:r>
          </a:p>
        </p:txBody>
      </p:sp>
      <p:sp>
        <p:nvSpPr>
          <p:cNvPr name="TextBox 41" id="41"/>
          <p:cNvSpPr txBox="true"/>
          <p:nvPr/>
        </p:nvSpPr>
        <p:spPr>
          <a:xfrm rot="0">
            <a:off x="3829118" y="7125016"/>
            <a:ext cx="3327995" cy="656590"/>
          </a:xfrm>
          <a:prstGeom prst="rect">
            <a:avLst/>
          </a:prstGeom>
        </p:spPr>
        <p:txBody>
          <a:bodyPr anchor="t" rtlCol="false" tIns="0" lIns="0" bIns="0" rIns="0">
            <a:spAutoFit/>
          </a:bodyPr>
          <a:lstStyle/>
          <a:p>
            <a:pPr algn="ctr">
              <a:lnSpc>
                <a:spcPts val="2659"/>
              </a:lnSpc>
              <a:spcBef>
                <a:spcPct val="0"/>
              </a:spcBef>
            </a:pPr>
            <a:r>
              <a:rPr lang="en-US" sz="1899">
                <a:solidFill>
                  <a:srgbClr val="F4C9B1"/>
                </a:solidFill>
                <a:latin typeface="Canva Sans"/>
                <a:ea typeface="Canva Sans"/>
                <a:cs typeface="Canva Sans"/>
                <a:sym typeface="Canva Sans"/>
              </a:rPr>
              <a:t>Buha Prince (5253)</a:t>
            </a:r>
          </a:p>
          <a:p>
            <a:pPr algn="ctr">
              <a:lnSpc>
                <a:spcPts val="2659"/>
              </a:lnSpc>
              <a:spcBef>
                <a:spcPct val="0"/>
              </a:spcBef>
            </a:pPr>
            <a:r>
              <a:rPr lang="en-US" sz="1899">
                <a:solidFill>
                  <a:srgbClr val="F4C9B1"/>
                </a:solidFill>
                <a:latin typeface="Canva Sans"/>
                <a:ea typeface="Canva Sans"/>
                <a:cs typeface="Canva Sans"/>
                <a:sym typeface="Canva Sans"/>
              </a:rPr>
              <a:t>Frontend developer (Flutter)</a:t>
            </a:r>
          </a:p>
        </p:txBody>
      </p:sp>
      <p:sp>
        <p:nvSpPr>
          <p:cNvPr name="TextBox 42" id="42"/>
          <p:cNvSpPr txBox="true"/>
          <p:nvPr/>
        </p:nvSpPr>
        <p:spPr>
          <a:xfrm rot="0">
            <a:off x="7810851" y="7125016"/>
            <a:ext cx="2494856" cy="656590"/>
          </a:xfrm>
          <a:prstGeom prst="rect">
            <a:avLst/>
          </a:prstGeom>
        </p:spPr>
        <p:txBody>
          <a:bodyPr anchor="t" rtlCol="false" tIns="0" lIns="0" bIns="0" rIns="0">
            <a:spAutoFit/>
          </a:bodyPr>
          <a:lstStyle/>
          <a:p>
            <a:pPr algn="ctr">
              <a:lnSpc>
                <a:spcPts val="2659"/>
              </a:lnSpc>
              <a:spcBef>
                <a:spcPct val="0"/>
              </a:spcBef>
            </a:pPr>
            <a:r>
              <a:rPr lang="en-US" sz="1899">
                <a:solidFill>
                  <a:srgbClr val="F4C9B1"/>
                </a:solidFill>
                <a:latin typeface="Canva Sans"/>
                <a:ea typeface="Canva Sans"/>
                <a:cs typeface="Canva Sans"/>
                <a:sym typeface="Canva Sans"/>
              </a:rPr>
              <a:t>Rajbhara Ariba (5679)</a:t>
            </a:r>
          </a:p>
          <a:p>
            <a:pPr algn="ctr">
              <a:lnSpc>
                <a:spcPts val="2659"/>
              </a:lnSpc>
              <a:spcBef>
                <a:spcPct val="0"/>
              </a:spcBef>
            </a:pPr>
            <a:r>
              <a:rPr lang="en-US" sz="1899">
                <a:solidFill>
                  <a:srgbClr val="F4C9B1"/>
                </a:solidFill>
                <a:latin typeface="Canva Sans"/>
                <a:ea typeface="Canva Sans"/>
                <a:cs typeface="Canva Sans"/>
                <a:sym typeface="Canva Sans"/>
              </a:rPr>
              <a:t>Research Specialist</a:t>
            </a:r>
          </a:p>
        </p:txBody>
      </p:sp>
      <p:sp>
        <p:nvSpPr>
          <p:cNvPr name="TextBox 43" id="43"/>
          <p:cNvSpPr txBox="true"/>
          <p:nvPr/>
        </p:nvSpPr>
        <p:spPr>
          <a:xfrm rot="0">
            <a:off x="14911916" y="7125016"/>
            <a:ext cx="2807395" cy="656590"/>
          </a:xfrm>
          <a:prstGeom prst="rect">
            <a:avLst/>
          </a:prstGeom>
        </p:spPr>
        <p:txBody>
          <a:bodyPr anchor="t" rtlCol="false" tIns="0" lIns="0" bIns="0" rIns="0">
            <a:spAutoFit/>
          </a:bodyPr>
          <a:lstStyle/>
          <a:p>
            <a:pPr algn="ctr">
              <a:lnSpc>
                <a:spcPts val="2659"/>
              </a:lnSpc>
              <a:spcBef>
                <a:spcPct val="0"/>
              </a:spcBef>
            </a:pPr>
            <a:r>
              <a:rPr lang="en-US" sz="1899">
                <a:solidFill>
                  <a:srgbClr val="F4C9B1"/>
                </a:solidFill>
                <a:latin typeface="Canva Sans"/>
                <a:ea typeface="Canva Sans"/>
                <a:cs typeface="Canva Sans"/>
                <a:sym typeface="Canva Sans"/>
              </a:rPr>
              <a:t>Pryanshi jariwala (</a:t>
            </a:r>
            <a:r>
              <a:rPr lang="en-US" sz="1899">
                <a:solidFill>
                  <a:srgbClr val="F4C9B1"/>
                </a:solidFill>
                <a:latin typeface="Canva Sans"/>
                <a:ea typeface="Canva Sans"/>
                <a:cs typeface="Canva Sans"/>
                <a:sym typeface="Canva Sans"/>
              </a:rPr>
              <a:t>5400)</a:t>
            </a:r>
          </a:p>
          <a:p>
            <a:pPr algn="ctr">
              <a:lnSpc>
                <a:spcPts val="2659"/>
              </a:lnSpc>
              <a:spcBef>
                <a:spcPct val="0"/>
              </a:spcBef>
            </a:pPr>
            <a:r>
              <a:rPr lang="en-US" sz="1899">
                <a:solidFill>
                  <a:srgbClr val="F4C9B1"/>
                </a:solidFill>
                <a:latin typeface="Canva Sans"/>
                <a:ea typeface="Canva Sans"/>
                <a:cs typeface="Canva Sans"/>
                <a:sym typeface="Canva Sans"/>
              </a:rPr>
              <a:t>Web developer </a:t>
            </a:r>
          </a:p>
        </p:txBody>
      </p:sp>
      <p:sp>
        <p:nvSpPr>
          <p:cNvPr name="TextBox 44" id="44"/>
          <p:cNvSpPr txBox="true"/>
          <p:nvPr/>
        </p:nvSpPr>
        <p:spPr>
          <a:xfrm rot="0">
            <a:off x="318893" y="7267573"/>
            <a:ext cx="2685554" cy="656590"/>
          </a:xfrm>
          <a:prstGeom prst="rect">
            <a:avLst/>
          </a:prstGeom>
        </p:spPr>
        <p:txBody>
          <a:bodyPr anchor="t" rtlCol="false" tIns="0" lIns="0" bIns="0" rIns="0">
            <a:spAutoFit/>
          </a:bodyPr>
          <a:lstStyle/>
          <a:p>
            <a:pPr algn="ctr">
              <a:lnSpc>
                <a:spcPts val="2659"/>
              </a:lnSpc>
              <a:spcBef>
                <a:spcPct val="0"/>
              </a:spcBef>
            </a:pPr>
            <a:r>
              <a:rPr lang="en-US" sz="1899">
                <a:solidFill>
                  <a:srgbClr val="F4C9B1"/>
                </a:solidFill>
                <a:latin typeface="Canva Sans"/>
                <a:ea typeface="Canva Sans"/>
                <a:cs typeface="Canva Sans"/>
                <a:sym typeface="Canva Sans"/>
              </a:rPr>
              <a:t>Bhutwala</a:t>
            </a:r>
            <a:r>
              <a:rPr lang="en-US" sz="1899">
                <a:solidFill>
                  <a:srgbClr val="F4C9B1"/>
                </a:solidFill>
                <a:latin typeface="Canva Sans"/>
                <a:ea typeface="Canva Sans"/>
                <a:cs typeface="Canva Sans"/>
                <a:sym typeface="Canva Sans"/>
              </a:rPr>
              <a:t> Prince (5249)</a:t>
            </a:r>
          </a:p>
          <a:p>
            <a:pPr algn="ctr">
              <a:lnSpc>
                <a:spcPts val="2659"/>
              </a:lnSpc>
              <a:spcBef>
                <a:spcPct val="0"/>
              </a:spcBef>
            </a:pPr>
            <a:r>
              <a:rPr lang="en-US" sz="1899">
                <a:solidFill>
                  <a:srgbClr val="F4C9B1"/>
                </a:solidFill>
                <a:latin typeface="Canva Sans"/>
                <a:ea typeface="Canva Sans"/>
                <a:cs typeface="Canva Sans"/>
                <a:sym typeface="Canva Sans"/>
              </a:rPr>
              <a:t>Backend Developer </a:t>
            </a:r>
          </a:p>
        </p:txBody>
      </p:sp>
      <p:sp>
        <p:nvSpPr>
          <p:cNvPr name="TextBox 45" id="45"/>
          <p:cNvSpPr txBox="true"/>
          <p:nvPr/>
        </p:nvSpPr>
        <p:spPr>
          <a:xfrm rot="0">
            <a:off x="10914706" y="7125016"/>
            <a:ext cx="3407470" cy="656590"/>
          </a:xfrm>
          <a:prstGeom prst="rect">
            <a:avLst/>
          </a:prstGeom>
        </p:spPr>
        <p:txBody>
          <a:bodyPr anchor="t" rtlCol="false" tIns="0" lIns="0" bIns="0" rIns="0">
            <a:spAutoFit/>
          </a:bodyPr>
          <a:lstStyle/>
          <a:p>
            <a:pPr algn="ctr">
              <a:lnSpc>
                <a:spcPts val="2659"/>
              </a:lnSpc>
              <a:spcBef>
                <a:spcPct val="0"/>
              </a:spcBef>
            </a:pPr>
            <a:r>
              <a:rPr lang="en-US" sz="1899">
                <a:solidFill>
                  <a:srgbClr val="F4C9B1"/>
                </a:solidFill>
                <a:latin typeface="Canva Sans"/>
                <a:ea typeface="Canva Sans"/>
                <a:cs typeface="Canva Sans"/>
                <a:sym typeface="Canva Sans"/>
              </a:rPr>
              <a:t>Chevli Riya KetanKumar 5268</a:t>
            </a:r>
          </a:p>
          <a:p>
            <a:pPr algn="ctr">
              <a:lnSpc>
                <a:spcPts val="2659"/>
              </a:lnSpc>
              <a:spcBef>
                <a:spcPct val="0"/>
              </a:spcBef>
            </a:pPr>
            <a:r>
              <a:rPr lang="en-US" sz="1899">
                <a:solidFill>
                  <a:srgbClr val="F4C9B1"/>
                </a:solidFill>
                <a:latin typeface="Canva Sans"/>
                <a:ea typeface="Canva Sans"/>
                <a:cs typeface="Canva Sans"/>
                <a:sym typeface="Canva Sans"/>
              </a:rPr>
              <a:t>Project Coordinator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423731"/>
            <a:chOff x="0" y="0"/>
            <a:chExt cx="24384000" cy="5898308"/>
          </a:xfrm>
        </p:grpSpPr>
        <p:pic>
          <p:nvPicPr>
            <p:cNvPr name="Picture 3" id="3"/>
            <p:cNvPicPr>
              <a:picLocks noChangeAspect="true"/>
            </p:cNvPicPr>
            <p:nvPr/>
          </p:nvPicPr>
          <p:blipFill>
            <a:blip r:embed="rId2">
              <a:alphaModFix amt="65000"/>
            </a:blip>
            <a:srcRect l="0" t="28450" r="0" b="28450"/>
            <a:stretch>
              <a:fillRect/>
            </a:stretch>
          </p:blipFill>
          <p:spPr>
            <a:xfrm flipH="false" flipV="false">
              <a:off x="0" y="0"/>
              <a:ext cx="24384000" cy="5898308"/>
            </a:xfrm>
            <a:prstGeom prst="rect">
              <a:avLst/>
            </a:prstGeom>
          </p:spPr>
        </p:pic>
      </p:grpSp>
      <p:grpSp>
        <p:nvGrpSpPr>
          <p:cNvPr name="Group 4" id="4"/>
          <p:cNvGrpSpPr/>
          <p:nvPr/>
        </p:nvGrpSpPr>
        <p:grpSpPr>
          <a:xfrm rot="5400000">
            <a:off x="8372475" y="-6450470"/>
            <a:ext cx="1543050" cy="20205351"/>
            <a:chOff x="0" y="0"/>
            <a:chExt cx="406400" cy="5321574"/>
          </a:xfrm>
        </p:grpSpPr>
        <p:sp>
          <p:nvSpPr>
            <p:cNvPr name="Freeform 5" id="5"/>
            <p:cNvSpPr/>
            <p:nvPr/>
          </p:nvSpPr>
          <p:spPr>
            <a:xfrm flipH="false" flipV="false" rot="0">
              <a:off x="0" y="0"/>
              <a:ext cx="406400" cy="5321574"/>
            </a:xfrm>
            <a:custGeom>
              <a:avLst/>
              <a:gdLst/>
              <a:ahLst/>
              <a:cxnLst/>
              <a:rect r="r" b="b" t="t" l="l"/>
              <a:pathLst>
                <a:path h="5321574" w="406400">
                  <a:moveTo>
                    <a:pt x="0" y="0"/>
                  </a:moveTo>
                  <a:lnTo>
                    <a:pt x="406400" y="0"/>
                  </a:lnTo>
                  <a:lnTo>
                    <a:pt x="406400" y="5321574"/>
                  </a:lnTo>
                  <a:lnTo>
                    <a:pt x="0" y="5321574"/>
                  </a:lnTo>
                  <a:close/>
                </a:path>
              </a:pathLst>
            </a:custGeom>
            <a:gradFill rotWithShape="true">
              <a:gsLst>
                <a:gs pos="0">
                  <a:srgbClr val="162118">
                    <a:alpha val="0"/>
                  </a:srgbClr>
                </a:gs>
                <a:gs pos="100000">
                  <a:srgbClr val="172118">
                    <a:alpha val="100000"/>
                  </a:srgbClr>
                </a:gs>
              </a:gsLst>
              <a:lin ang="0"/>
            </a:gradFill>
          </p:spPr>
        </p:sp>
        <p:sp>
          <p:nvSpPr>
            <p:cNvPr name="TextBox 6" id="6"/>
            <p:cNvSpPr txBox="true"/>
            <p:nvPr/>
          </p:nvSpPr>
          <p:spPr>
            <a:xfrm>
              <a:off x="0" y="-38100"/>
              <a:ext cx="406400" cy="5359674"/>
            </a:xfrm>
            <a:prstGeom prst="rect">
              <a:avLst/>
            </a:prstGeom>
          </p:spPr>
          <p:txBody>
            <a:bodyPr anchor="ctr" rtlCol="false" tIns="50800" lIns="50800" bIns="50800" rIns="50800"/>
            <a:lstStyle/>
            <a:p>
              <a:pPr algn="ctr">
                <a:lnSpc>
                  <a:spcPts val="2659"/>
                </a:lnSpc>
              </a:pPr>
            </a:p>
          </p:txBody>
        </p:sp>
      </p:grpSp>
      <p:sp>
        <p:nvSpPr>
          <p:cNvPr name="AutoShape 7" id="7"/>
          <p:cNvSpPr/>
          <p:nvPr/>
        </p:nvSpPr>
        <p:spPr>
          <a:xfrm>
            <a:off x="1319863" y="5143500"/>
            <a:ext cx="0" cy="4087352"/>
          </a:xfrm>
          <a:prstGeom prst="line">
            <a:avLst/>
          </a:prstGeom>
          <a:ln cap="flat" w="38100">
            <a:solidFill>
              <a:srgbClr val="F4C9B1"/>
            </a:solidFill>
            <a:prstDash val="solid"/>
            <a:headEnd type="none" len="sm" w="sm"/>
            <a:tailEnd type="none" len="sm" w="sm"/>
          </a:ln>
        </p:spPr>
      </p:sp>
      <p:sp>
        <p:nvSpPr>
          <p:cNvPr name="AutoShape 8" id="8"/>
          <p:cNvSpPr/>
          <p:nvPr/>
        </p:nvSpPr>
        <p:spPr>
          <a:xfrm>
            <a:off x="12085003" y="2731117"/>
            <a:ext cx="0" cy="4087352"/>
          </a:xfrm>
          <a:prstGeom prst="line">
            <a:avLst/>
          </a:prstGeom>
          <a:ln cap="flat" w="38100">
            <a:solidFill>
              <a:srgbClr val="F4C9B1"/>
            </a:solidFill>
            <a:prstDash val="solid"/>
            <a:headEnd type="none" len="sm" w="sm"/>
            <a:tailEnd type="none" len="sm" w="sm"/>
          </a:ln>
        </p:spPr>
      </p:sp>
      <p:grpSp>
        <p:nvGrpSpPr>
          <p:cNvPr name="Group 9" id="9"/>
          <p:cNvGrpSpPr/>
          <p:nvPr/>
        </p:nvGrpSpPr>
        <p:grpSpPr>
          <a:xfrm rot="0">
            <a:off x="15390857" y="9068156"/>
            <a:ext cx="1868443" cy="325393"/>
            <a:chOff x="0" y="0"/>
            <a:chExt cx="2491257" cy="433857"/>
          </a:xfrm>
        </p:grpSpPr>
        <p:grpSp>
          <p:nvGrpSpPr>
            <p:cNvPr name="Group 10" id="10"/>
            <p:cNvGrpSpPr/>
            <p:nvPr/>
          </p:nvGrpSpPr>
          <p:grpSpPr>
            <a:xfrm rot="0">
              <a:off x="0" y="0"/>
              <a:ext cx="433857" cy="43385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85587" y="0"/>
              <a:ext cx="433857" cy="43385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373444" y="0"/>
              <a:ext cx="433857" cy="43385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2057400" y="0"/>
              <a:ext cx="433857" cy="43385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Freeform 22" id="22"/>
          <p:cNvSpPr/>
          <p:nvPr/>
        </p:nvSpPr>
        <p:spPr>
          <a:xfrm flipH="false" flipV="false" rot="0">
            <a:off x="11171541" y="2211865"/>
            <a:ext cx="8075135" cy="8075135"/>
          </a:xfrm>
          <a:custGeom>
            <a:avLst/>
            <a:gdLst/>
            <a:ahLst/>
            <a:cxnLst/>
            <a:rect r="r" b="b" t="t" l="l"/>
            <a:pathLst>
              <a:path h="8075135" w="8075135">
                <a:moveTo>
                  <a:pt x="0" y="0"/>
                </a:moveTo>
                <a:lnTo>
                  <a:pt x="8075135" y="0"/>
                </a:lnTo>
                <a:lnTo>
                  <a:pt x="8075135" y="8075135"/>
                </a:lnTo>
                <a:lnTo>
                  <a:pt x="0" y="8075135"/>
                </a:lnTo>
                <a:lnTo>
                  <a:pt x="0" y="0"/>
                </a:lnTo>
                <a:close/>
              </a:path>
            </a:pathLst>
          </a:custGeom>
          <a:blipFill>
            <a:blip r:embed="rId3"/>
            <a:stretch>
              <a:fillRect l="0" t="0" r="0" b="0"/>
            </a:stretch>
          </a:blipFill>
        </p:spPr>
      </p:sp>
      <p:sp>
        <p:nvSpPr>
          <p:cNvPr name="TextBox 23" id="23"/>
          <p:cNvSpPr txBox="true"/>
          <p:nvPr/>
        </p:nvSpPr>
        <p:spPr>
          <a:xfrm rot="0">
            <a:off x="1741562" y="2165960"/>
            <a:ext cx="6561206" cy="1070505"/>
          </a:xfrm>
          <a:prstGeom prst="rect">
            <a:avLst/>
          </a:prstGeom>
        </p:spPr>
        <p:txBody>
          <a:bodyPr anchor="t" rtlCol="false" tIns="0" lIns="0" bIns="0" rIns="0">
            <a:spAutoFit/>
          </a:bodyPr>
          <a:lstStyle/>
          <a:p>
            <a:pPr algn="l">
              <a:lnSpc>
                <a:spcPts val="7737"/>
              </a:lnSpc>
            </a:pPr>
            <a:r>
              <a:rPr lang="en-US" sz="8597" spc="-533" b="true">
                <a:solidFill>
                  <a:srgbClr val="F4C9B1"/>
                </a:solidFill>
                <a:latin typeface="Public Sans Bold"/>
                <a:ea typeface="Public Sans Bold"/>
                <a:cs typeface="Public Sans Bold"/>
                <a:sym typeface="Public Sans Bold"/>
              </a:rPr>
              <a:t>Key Features</a:t>
            </a:r>
          </a:p>
        </p:txBody>
      </p:sp>
      <p:sp>
        <p:nvSpPr>
          <p:cNvPr name="TextBox 24" id="24"/>
          <p:cNvSpPr txBox="true"/>
          <p:nvPr/>
        </p:nvSpPr>
        <p:spPr>
          <a:xfrm rot="0">
            <a:off x="1530713" y="3901198"/>
            <a:ext cx="10343441" cy="5272197"/>
          </a:xfrm>
          <a:prstGeom prst="rect">
            <a:avLst/>
          </a:prstGeom>
        </p:spPr>
        <p:txBody>
          <a:bodyPr anchor="t" rtlCol="false" tIns="0" lIns="0" bIns="0" rIns="0">
            <a:spAutoFit/>
          </a:bodyPr>
          <a:lstStyle/>
          <a:p>
            <a:pPr algn="l">
              <a:lnSpc>
                <a:spcPts val="4058"/>
              </a:lnSpc>
            </a:pPr>
            <a:r>
              <a:rPr lang="en-US" sz="2962" i="true" b="true">
                <a:solidFill>
                  <a:srgbClr val="F4C9B1"/>
                </a:solidFill>
                <a:latin typeface="Public Sans Bold Italics"/>
                <a:ea typeface="Public Sans Bold Italics"/>
                <a:cs typeface="Public Sans Bold Italics"/>
                <a:sym typeface="Public Sans Bold Italics"/>
              </a:rPr>
              <a:t>List and describe the core features of Travel Minds:</a:t>
            </a:r>
          </a:p>
          <a:p>
            <a:pPr algn="l" marL="596444" indent="-298222" lvl="1">
              <a:lnSpc>
                <a:spcPts val="3784"/>
              </a:lnSpc>
              <a:buFont typeface="Arial"/>
              <a:buChar char="•"/>
            </a:pPr>
            <a:r>
              <a:rPr lang="en-US" sz="2762" i="true">
                <a:solidFill>
                  <a:srgbClr val="F4C9B1"/>
                </a:solidFill>
                <a:latin typeface="Public Sans Italics"/>
                <a:ea typeface="Public Sans Italics"/>
                <a:cs typeface="Public Sans Italics"/>
                <a:sym typeface="Public Sans Italics"/>
              </a:rPr>
              <a:t>User Authentication (Login/Signup, Google Authentication)</a:t>
            </a:r>
          </a:p>
          <a:p>
            <a:pPr algn="l" marL="596444" indent="-298222" lvl="1">
              <a:lnSpc>
                <a:spcPts val="3784"/>
              </a:lnSpc>
              <a:buFont typeface="Arial"/>
              <a:buChar char="•"/>
            </a:pPr>
            <a:r>
              <a:rPr lang="en-US" sz="2762" i="true">
                <a:solidFill>
                  <a:srgbClr val="F4C9B1"/>
                </a:solidFill>
                <a:latin typeface="Public Sans Italics"/>
                <a:ea typeface="Public Sans Italics"/>
                <a:cs typeface="Public Sans Italics"/>
                <a:sym typeface="Public Sans Italics"/>
              </a:rPr>
              <a:t>Travel Booking (flights, hotels, packages, secure payment)</a:t>
            </a:r>
          </a:p>
          <a:p>
            <a:pPr algn="l" marL="596444" indent="-298222" lvl="1">
              <a:lnSpc>
                <a:spcPts val="3784"/>
              </a:lnSpc>
              <a:buFont typeface="Arial"/>
              <a:buChar char="•"/>
            </a:pPr>
            <a:r>
              <a:rPr lang="en-US" sz="2762" i="true">
                <a:solidFill>
                  <a:srgbClr val="F4C9B1"/>
                </a:solidFill>
                <a:latin typeface="Public Sans Italics"/>
                <a:ea typeface="Public Sans Italics"/>
                <a:cs typeface="Public Sans Italics"/>
                <a:sym typeface="Public Sans Italics"/>
              </a:rPr>
              <a:t>Detailed Travel Packages</a:t>
            </a:r>
          </a:p>
          <a:p>
            <a:pPr algn="l" marL="596444" indent="-298222" lvl="1">
              <a:lnSpc>
                <a:spcPts val="3784"/>
              </a:lnSpc>
              <a:buFont typeface="Arial"/>
              <a:buChar char="•"/>
            </a:pPr>
            <a:r>
              <a:rPr lang="en-US" sz="2762" i="true">
                <a:solidFill>
                  <a:srgbClr val="F4C9B1"/>
                </a:solidFill>
                <a:latin typeface="Public Sans Italics"/>
                <a:ea typeface="Public Sans Italics"/>
                <a:cs typeface="Public Sans Italics"/>
                <a:sym typeface="Public Sans Italics"/>
              </a:rPr>
              <a:t>Favorite Travel Destinations</a:t>
            </a:r>
          </a:p>
          <a:p>
            <a:pPr algn="l" marL="596444" indent="-298222" lvl="1">
              <a:lnSpc>
                <a:spcPts val="3784"/>
              </a:lnSpc>
              <a:buFont typeface="Arial"/>
              <a:buChar char="•"/>
            </a:pPr>
            <a:r>
              <a:rPr lang="en-US" sz="2762" i="true">
                <a:solidFill>
                  <a:srgbClr val="F4C9B1"/>
                </a:solidFill>
                <a:latin typeface="Public Sans Italics"/>
                <a:ea typeface="Public Sans Italics"/>
                <a:cs typeface="Public Sans Italics"/>
                <a:sym typeface="Public Sans Italics"/>
              </a:rPr>
              <a:t>Rewards System</a:t>
            </a:r>
          </a:p>
          <a:p>
            <a:pPr algn="l" marL="596444" indent="-298222" lvl="1">
              <a:lnSpc>
                <a:spcPts val="3784"/>
              </a:lnSpc>
              <a:buFont typeface="Arial"/>
              <a:buChar char="•"/>
            </a:pPr>
            <a:r>
              <a:rPr lang="en-US" sz="2762" i="true">
                <a:solidFill>
                  <a:srgbClr val="F4C9B1"/>
                </a:solidFill>
                <a:latin typeface="Public Sans Italics"/>
                <a:ea typeface="Public Sans Italics"/>
                <a:cs typeface="Public Sans Italics"/>
                <a:sym typeface="Public Sans Italics"/>
              </a:rPr>
              <a:t>Explore Functionality</a:t>
            </a:r>
          </a:p>
          <a:p>
            <a:pPr algn="l" marL="596444" indent="-298222" lvl="1">
              <a:lnSpc>
                <a:spcPts val="3784"/>
              </a:lnSpc>
              <a:buFont typeface="Arial"/>
              <a:buChar char="•"/>
            </a:pPr>
            <a:r>
              <a:rPr lang="en-US" sz="2762" i="true">
                <a:solidFill>
                  <a:srgbClr val="F4C9B1"/>
                </a:solidFill>
                <a:latin typeface="Public Sans Italics"/>
                <a:ea typeface="Public Sans Italics"/>
                <a:cs typeface="Public Sans Italics"/>
                <a:sym typeface="Public Sans Italics"/>
              </a:rPr>
              <a:t>Settings &amp; Profile Management</a:t>
            </a:r>
          </a:p>
          <a:p>
            <a:pPr algn="l" marL="596444" indent="-298222" lvl="1">
              <a:lnSpc>
                <a:spcPts val="3784"/>
              </a:lnSpc>
              <a:buFont typeface="Arial"/>
              <a:buChar char="•"/>
            </a:pPr>
            <a:r>
              <a:rPr lang="en-US" sz="2762" i="true">
                <a:solidFill>
                  <a:srgbClr val="F4C9B1"/>
                </a:solidFill>
                <a:latin typeface="Public Sans Italics"/>
                <a:ea typeface="Public Sans Italics"/>
                <a:cs typeface="Public Sans Italics"/>
                <a:sym typeface="Public Sans Italics"/>
              </a:rPr>
              <a:t>Admin Site for Website Maintenance</a:t>
            </a:r>
          </a:p>
          <a:p>
            <a:pPr algn="l" marL="596444" indent="-298222" lvl="1">
              <a:lnSpc>
                <a:spcPts val="3784"/>
              </a:lnSpc>
              <a:buFont typeface="Arial"/>
              <a:buChar char="•"/>
            </a:pPr>
            <a:r>
              <a:rPr lang="en-US" sz="2762" i="true">
                <a:solidFill>
                  <a:srgbClr val="F4C9B1"/>
                </a:solidFill>
                <a:latin typeface="Public Sans Italics"/>
                <a:ea typeface="Public Sans Italics"/>
                <a:cs typeface="Public Sans Italics"/>
                <a:sym typeface="Public Sans Italics"/>
              </a:rPr>
              <a:t>Use bullet points and concise descriptions.</a:t>
            </a:r>
          </a:p>
          <a:p>
            <a:pPr algn="l">
              <a:lnSpc>
                <a:spcPts val="378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1903385">
            <a:off x="-1424736" y="-6185081"/>
            <a:ext cx="14352236" cy="21340941"/>
            <a:chOff x="0" y="0"/>
            <a:chExt cx="19136315" cy="28454588"/>
          </a:xfrm>
        </p:grpSpPr>
        <p:pic>
          <p:nvPicPr>
            <p:cNvPr name="Picture 3" id="3"/>
            <p:cNvPicPr>
              <a:picLocks noChangeAspect="true"/>
            </p:cNvPicPr>
            <p:nvPr/>
          </p:nvPicPr>
          <p:blipFill>
            <a:blip r:embed="rId2">
              <a:alphaModFix amt="65000"/>
            </a:blip>
            <a:srcRect l="31127" t="0" r="31127" b="0"/>
            <a:stretch>
              <a:fillRect/>
            </a:stretch>
          </p:blipFill>
          <p:spPr>
            <a:xfrm flipH="false" flipV="false">
              <a:off x="0" y="0"/>
              <a:ext cx="19136315" cy="28454588"/>
            </a:xfrm>
            <a:prstGeom prst="rect">
              <a:avLst/>
            </a:prstGeom>
          </p:spPr>
        </p:pic>
      </p:grpSp>
      <p:grpSp>
        <p:nvGrpSpPr>
          <p:cNvPr name="Group 4" id="4"/>
          <p:cNvGrpSpPr/>
          <p:nvPr/>
        </p:nvGrpSpPr>
        <p:grpSpPr>
          <a:xfrm rot="0">
            <a:off x="1028700" y="8908319"/>
            <a:ext cx="1868443" cy="325393"/>
            <a:chOff x="0" y="0"/>
            <a:chExt cx="2491257" cy="433857"/>
          </a:xfrm>
        </p:grpSpPr>
        <p:grpSp>
          <p:nvGrpSpPr>
            <p:cNvPr name="Group 5" id="5"/>
            <p:cNvGrpSpPr/>
            <p:nvPr/>
          </p:nvGrpSpPr>
          <p:grpSpPr>
            <a:xfrm rot="0">
              <a:off x="0" y="0"/>
              <a:ext cx="433857" cy="43385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685587" y="0"/>
              <a:ext cx="433857" cy="4338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73444" y="0"/>
              <a:ext cx="433857" cy="4338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2057400" y="0"/>
              <a:ext cx="433857" cy="43385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TextBox 17" id="17"/>
          <p:cNvSpPr txBox="true"/>
          <p:nvPr/>
        </p:nvSpPr>
        <p:spPr>
          <a:xfrm rot="0">
            <a:off x="13099376" y="238125"/>
            <a:ext cx="6561206" cy="2045469"/>
          </a:xfrm>
          <a:prstGeom prst="rect">
            <a:avLst/>
          </a:prstGeom>
        </p:spPr>
        <p:txBody>
          <a:bodyPr anchor="t" rtlCol="false" tIns="0" lIns="0" bIns="0" rIns="0">
            <a:spAutoFit/>
          </a:bodyPr>
          <a:lstStyle/>
          <a:p>
            <a:pPr algn="l">
              <a:lnSpc>
                <a:spcPts val="7737"/>
              </a:lnSpc>
            </a:pPr>
            <a:r>
              <a:rPr lang="en-US" b="true" sz="8597" i="true" spc="-533">
                <a:solidFill>
                  <a:srgbClr val="F4C9B1"/>
                </a:solidFill>
                <a:latin typeface="Public Sans Bold Italics"/>
                <a:ea typeface="Public Sans Bold Italics"/>
                <a:cs typeface="Public Sans Bold Italics"/>
                <a:sym typeface="Public Sans Bold Italics"/>
              </a:rPr>
              <a:t>J-son Structure </a:t>
            </a:r>
          </a:p>
        </p:txBody>
      </p:sp>
      <p:sp>
        <p:nvSpPr>
          <p:cNvPr name="TextBox 18" id="18"/>
          <p:cNvSpPr txBox="true"/>
          <p:nvPr/>
        </p:nvSpPr>
        <p:spPr>
          <a:xfrm rot="0">
            <a:off x="8047296" y="1629410"/>
            <a:ext cx="10275391" cy="8657590"/>
          </a:xfrm>
          <a:prstGeom prst="rect">
            <a:avLst/>
          </a:prstGeom>
        </p:spPr>
        <p:txBody>
          <a:bodyPr anchor="t" rtlCol="false" tIns="0" lIns="0" bIns="0" rIns="0">
            <a:spAutoFit/>
          </a:bodyPr>
          <a:lstStyle/>
          <a:p>
            <a:pPr algn="l">
              <a:lnSpc>
                <a:spcPts val="2659"/>
              </a:lnSpc>
            </a:pPr>
          </a:p>
          <a:p>
            <a:pPr algn="l">
              <a:lnSpc>
                <a:spcPts val="2659"/>
              </a:lnSpc>
            </a:pPr>
            <a:r>
              <a:rPr lang="en-US" sz="1899">
                <a:solidFill>
                  <a:srgbClr val="F4C9B1"/>
                </a:solidFill>
                <a:latin typeface="Canva Sans"/>
                <a:ea typeface="Canva Sans"/>
                <a:cs typeface="Canva Sans"/>
                <a:sym typeface="Canva Sans"/>
              </a:rPr>
              <a:t> "day": 1,</a:t>
            </a:r>
          </a:p>
          <a:p>
            <a:pPr algn="l">
              <a:lnSpc>
                <a:spcPts val="2659"/>
              </a:lnSpc>
            </a:pPr>
            <a:r>
              <a:rPr lang="en-US" sz="1899">
                <a:solidFill>
                  <a:srgbClr val="F4C9B1"/>
                </a:solidFill>
                <a:latin typeface="Canva Sans"/>
                <a:ea typeface="Canva Sans"/>
                <a:cs typeface="Canva Sans"/>
                <a:sym typeface="Canva Sans"/>
              </a:rPr>
              <a:t> "places": ["Visakhapatnam", "Yarada Beach"],</a:t>
            </a:r>
          </a:p>
          <a:p>
            <a:pPr algn="l">
              <a:lnSpc>
                <a:spcPts val="2659"/>
              </a:lnSpc>
            </a:pPr>
            <a:r>
              <a:rPr lang="en-US" sz="1899">
                <a:solidFill>
                  <a:srgbClr val="F4C9B1"/>
                </a:solidFill>
                <a:latin typeface="Canva Sans"/>
                <a:ea typeface="Canva Sans"/>
                <a:cs typeface="Canva Sans"/>
                <a:sym typeface="Canva Sans"/>
              </a:rPr>
              <a:t> "activities": ["Relax on the beach", "Enjoy local seafood", "Evening city tour"],</a:t>
            </a:r>
          </a:p>
          <a:p>
            <a:pPr algn="l">
              <a:lnSpc>
                <a:spcPts val="2659"/>
              </a:lnSpc>
            </a:pPr>
            <a:r>
              <a:rPr lang="en-US" sz="1899">
                <a:solidFill>
                  <a:srgbClr val="F4C9B1"/>
                </a:solidFill>
                <a:latin typeface="Canva Sans"/>
                <a:ea typeface="Canva Sans"/>
                <a:cs typeface="Canva Sans"/>
                <a:sym typeface="Canva Sans"/>
              </a:rPr>
              <a:t> "accommodations": "Hotel Visakhapatnam"</a:t>
            </a:r>
          </a:p>
          <a:p>
            <a:pPr algn="l">
              <a:lnSpc>
                <a:spcPts val="2659"/>
              </a:lnSpc>
            </a:pPr>
            <a:r>
              <a:rPr lang="en-US" sz="1899">
                <a:solidFill>
                  <a:srgbClr val="F4C9B1"/>
                </a:solidFill>
                <a:latin typeface="Canva Sans"/>
                <a:ea typeface="Canva Sans"/>
                <a:cs typeface="Canva Sans"/>
                <a:sym typeface="Canva Sans"/>
              </a:rPr>
              <a:t> },</a:t>
            </a:r>
          </a:p>
          <a:p>
            <a:pPr algn="l">
              <a:lnSpc>
                <a:spcPts val="2659"/>
              </a:lnSpc>
              <a:spcBef>
                <a:spcPct val="0"/>
              </a:spcBef>
            </a:pP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"day": 2,</a:t>
            </a:r>
          </a:p>
          <a:p>
            <a:pPr algn="l">
              <a:lnSpc>
                <a:spcPts val="2659"/>
              </a:lnSpc>
              <a:spcBef>
                <a:spcPct val="0"/>
              </a:spcBef>
            </a:pPr>
            <a:r>
              <a:rPr lang="en-US" sz="1899">
                <a:solidFill>
                  <a:srgbClr val="F4C9B1"/>
                </a:solidFill>
                <a:latin typeface="Canva Sans"/>
                <a:ea typeface="Canva Sans"/>
                <a:cs typeface="Canva Sans"/>
                <a:sym typeface="Canva Sans"/>
              </a:rPr>
              <a:t>          "places": ["Araku Valley"],</a:t>
            </a:r>
          </a:p>
          <a:p>
            <a:pPr algn="l">
              <a:lnSpc>
                <a:spcPts val="2659"/>
              </a:lnSpc>
              <a:spcBef>
                <a:spcPct val="0"/>
              </a:spcBef>
            </a:pPr>
            <a:r>
              <a:rPr lang="en-US" sz="1899">
                <a:solidFill>
                  <a:srgbClr val="F4C9B1"/>
                </a:solidFill>
                <a:latin typeface="Canva Sans"/>
                <a:ea typeface="Canva Sans"/>
                <a:cs typeface="Canva Sans"/>
                <a:sym typeface="Canva Sans"/>
              </a:rPr>
              <a:t>          "activities": ["Scenic train ride", "Visit coffee plantations", "Explore tribal museum"],</a:t>
            </a:r>
          </a:p>
          <a:p>
            <a:pPr algn="l">
              <a:lnSpc>
                <a:spcPts val="2659"/>
              </a:lnSpc>
              <a:spcBef>
                <a:spcPct val="0"/>
              </a:spcBef>
            </a:pPr>
            <a:r>
              <a:rPr lang="en-US" sz="1899">
                <a:solidFill>
                  <a:srgbClr val="F4C9B1"/>
                </a:solidFill>
                <a:latin typeface="Canva Sans"/>
                <a:ea typeface="Canva Sans"/>
                <a:cs typeface="Canva Sans"/>
                <a:sym typeface="Canva Sans"/>
              </a:rPr>
              <a:t>          "accommodations": "The Park Hotel"</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"transportation": "Train and car hire",</a:t>
            </a:r>
          </a:p>
          <a:p>
            <a:pPr algn="l">
              <a:lnSpc>
                <a:spcPts val="2659"/>
              </a:lnSpc>
              <a:spcBef>
                <a:spcPct val="0"/>
              </a:spcBef>
            </a:pPr>
            <a:r>
              <a:rPr lang="en-US" sz="1899">
                <a:solidFill>
                  <a:srgbClr val="F4C9B1"/>
                </a:solidFill>
                <a:latin typeface="Canva Sans"/>
                <a:ea typeface="Canva Sans"/>
                <a:cs typeface="Canva Sans"/>
                <a:sym typeface="Canva Sans"/>
              </a:rPr>
              <a:t>      "best_season": "October to March",</a:t>
            </a:r>
          </a:p>
          <a:p>
            <a:pPr algn="l">
              <a:lnSpc>
                <a:spcPts val="2659"/>
              </a:lnSpc>
              <a:spcBef>
                <a:spcPct val="0"/>
              </a:spcBef>
            </a:pPr>
            <a:r>
              <a:rPr lang="en-US" sz="1899">
                <a:solidFill>
                  <a:srgbClr val="F4C9B1"/>
                </a:solidFill>
                <a:latin typeface="Canva Sans"/>
                <a:ea typeface="Canva Sans"/>
                <a:cs typeface="Canva Sans"/>
                <a:sym typeface="Canva Sans"/>
              </a:rPr>
              <a:t>      "all_activities": [</a:t>
            </a:r>
          </a:p>
          <a:p>
            <a:pPr algn="l">
              <a:lnSpc>
                <a:spcPts val="2659"/>
              </a:lnSpc>
              <a:spcBef>
                <a:spcPct val="0"/>
              </a:spcBef>
            </a:pPr>
            <a:r>
              <a:rPr lang="en-US" sz="1899">
                <a:solidFill>
                  <a:srgbClr val="F4C9B1"/>
                </a:solidFill>
                <a:latin typeface="Canva Sans"/>
                <a:ea typeface="Canva Sans"/>
                <a:cs typeface="Canva Sans"/>
                <a:sym typeface="Canva Sans"/>
              </a:rPr>
              <a:t>        "Beach walk at Yarada Beach",</a:t>
            </a:r>
          </a:p>
          <a:p>
            <a:pPr algn="l">
              <a:lnSpc>
                <a:spcPts val="2659"/>
              </a:lnSpc>
              <a:spcBef>
                <a:spcPct val="0"/>
              </a:spcBef>
            </a:pPr>
            <a:r>
              <a:rPr lang="en-US" sz="1899">
                <a:solidFill>
                  <a:srgbClr val="F4C9B1"/>
                </a:solidFill>
                <a:latin typeface="Canva Sans"/>
                <a:ea typeface="Canva Sans"/>
                <a:cs typeface="Canva Sans"/>
                <a:sym typeface="Canva Sans"/>
              </a:rPr>
              <a:t>        "Scenic train ride to Araku Valley",</a:t>
            </a:r>
          </a:p>
          <a:p>
            <a:pPr algn="l">
              <a:lnSpc>
                <a:spcPts val="2659"/>
              </a:lnSpc>
              <a:spcBef>
                <a:spcPct val="0"/>
              </a:spcBef>
            </a:pPr>
            <a:r>
              <a:rPr lang="en-US" sz="1899">
                <a:solidFill>
                  <a:srgbClr val="F4C9B1"/>
                </a:solidFill>
                <a:latin typeface="Canva Sans"/>
                <a:ea typeface="Canva Sans"/>
                <a:cs typeface="Canva Sans"/>
                <a:sym typeface="Canva Sans"/>
              </a:rPr>
              <a:t>        "Visit coffee plantations",</a:t>
            </a:r>
          </a:p>
          <a:p>
            <a:pPr algn="l">
              <a:lnSpc>
                <a:spcPts val="2659"/>
              </a:lnSpc>
              <a:spcBef>
                <a:spcPct val="0"/>
              </a:spcBef>
            </a:pPr>
            <a:r>
              <a:rPr lang="en-US" sz="1899">
                <a:solidFill>
                  <a:srgbClr val="F4C9B1"/>
                </a:solidFill>
                <a:latin typeface="Canva Sans"/>
                <a:ea typeface="Canva Sans"/>
                <a:cs typeface="Canva Sans"/>
                <a:sym typeface="Canva Sans"/>
              </a:rPr>
              <a:t>        "Explore Borra Caves and stalactite formations"</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"available": "YES"</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a:t>
            </a:r>
          </a:p>
        </p:txBody>
      </p:sp>
      <p:sp>
        <p:nvSpPr>
          <p:cNvPr name="TextBox 19" id="19"/>
          <p:cNvSpPr txBox="true"/>
          <p:nvPr/>
        </p:nvSpPr>
        <p:spPr>
          <a:xfrm rot="0">
            <a:off x="346432" y="137545"/>
            <a:ext cx="7700864" cy="8657590"/>
          </a:xfrm>
          <a:prstGeom prst="rect">
            <a:avLst/>
          </a:prstGeom>
        </p:spPr>
        <p:txBody>
          <a:bodyPr anchor="t" rtlCol="false" tIns="0" lIns="0" bIns="0" rIns="0">
            <a:spAutoFit/>
          </a:bodyPr>
          <a:lstStyle/>
          <a:p>
            <a:pPr algn="l">
              <a:lnSpc>
                <a:spcPts val="2659"/>
              </a:lnSpc>
              <a:spcBef>
                <a:spcPct val="0"/>
              </a:spcBef>
            </a:pPr>
            <a:r>
              <a:rPr lang="en-US" sz="1899">
                <a:solidFill>
                  <a:srgbClr val="F4C9B1"/>
                </a:solidFill>
                <a:latin typeface="Canva Sans"/>
                <a:ea typeface="Canva Sans"/>
                <a:cs typeface="Canva Sans"/>
                <a:sym typeface="Canva Sans"/>
              </a:rPr>
              <a:t> formate: {</a:t>
            </a:r>
          </a:p>
          <a:p>
            <a:pPr algn="l">
              <a:lnSpc>
                <a:spcPts val="2659"/>
              </a:lnSpc>
              <a:spcBef>
                <a:spcPct val="0"/>
              </a:spcBef>
            </a:pPr>
            <a:r>
              <a:rPr lang="en-US" sz="1899">
                <a:solidFill>
                  <a:srgbClr val="F4C9B1"/>
                </a:solidFill>
                <a:latin typeface="Canva Sans"/>
                <a:ea typeface="Canva Sans"/>
                <a:cs typeface="Canva Sans"/>
                <a:sym typeface="Canva Sans"/>
              </a:rPr>
              <a:t> "state": "Andhra Pradesh",</a:t>
            </a:r>
          </a:p>
          <a:p>
            <a:pPr algn="l">
              <a:lnSpc>
                <a:spcPts val="2659"/>
              </a:lnSpc>
              <a:spcBef>
                <a:spcPct val="0"/>
              </a:spcBef>
            </a:pPr>
            <a:r>
              <a:rPr lang="en-US" sz="1899">
                <a:solidFill>
                  <a:srgbClr val="F4C9B1"/>
                </a:solidFill>
                <a:latin typeface="Canva Sans"/>
                <a:ea typeface="Canva Sans"/>
                <a:cs typeface="Canva Sans"/>
                <a:sym typeface="Canva Sans"/>
              </a:rPr>
              <a:t> "state_image": "",</a:t>
            </a:r>
          </a:p>
          <a:p>
            <a:pPr algn="l">
              <a:lnSpc>
                <a:spcPts val="2659"/>
              </a:lnSpc>
              <a:spcBef>
                <a:spcPct val="0"/>
              </a:spcBef>
            </a:pPr>
            <a:r>
              <a:rPr lang="en-US" sz="1899">
                <a:solidFill>
                  <a:srgbClr val="F4C9B1"/>
                </a:solidFill>
                <a:latin typeface="Canva Sans"/>
                <a:ea typeface="Canva Sans"/>
                <a:cs typeface="Canva Sans"/>
                <a:sym typeface="Canva Sans"/>
              </a:rPr>
              <a:t> "packages": [</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"name": "Visakhapatnam and Araku Valley Tour",</a:t>
            </a:r>
          </a:p>
          <a:p>
            <a:pPr algn="l">
              <a:lnSpc>
                <a:spcPts val="2659"/>
              </a:lnSpc>
              <a:spcBef>
                <a:spcPct val="0"/>
              </a:spcBef>
            </a:pPr>
            <a:r>
              <a:rPr lang="en-US" sz="1899">
                <a:solidFill>
                  <a:srgbClr val="F4C9B1"/>
                </a:solidFill>
                <a:latin typeface="Canva Sans"/>
                <a:ea typeface="Canva Sans"/>
                <a:cs typeface="Canva Sans"/>
                <a:sym typeface="Canva Sans"/>
              </a:rPr>
              <a:t> "categories": ["Beach", "Nature", "Adventure"],</a:t>
            </a:r>
          </a:p>
          <a:p>
            <a:pPr algn="l">
              <a:lnSpc>
                <a:spcPts val="2659"/>
              </a:lnSpc>
              <a:spcBef>
                <a:spcPct val="0"/>
              </a:spcBef>
            </a:pPr>
            <a:r>
              <a:rPr lang="en-US" sz="1899">
                <a:solidFill>
                  <a:srgbClr val="F4C9B1"/>
                </a:solidFill>
                <a:latin typeface="Canva Sans"/>
                <a:ea typeface="Canva Sans"/>
                <a:cs typeface="Canva Sans"/>
                <a:sym typeface="Canva Sans"/>
              </a:rPr>
              <a:t> "destinations": ["Visakhapatnam", "Yarada Beach", "Araku Valley", </a:t>
            </a:r>
          </a:p>
          <a:p>
            <a:pPr algn="l">
              <a:lnSpc>
                <a:spcPts val="2659"/>
              </a:lnSpc>
              <a:spcBef>
                <a:spcPct val="0"/>
              </a:spcBef>
            </a:pPr>
            <a:r>
              <a:rPr lang="en-US" sz="1899">
                <a:solidFill>
                  <a:srgbClr val="F4C9B1"/>
                </a:solidFill>
                <a:latin typeface="Canva Sans"/>
                <a:ea typeface="Canva Sans"/>
                <a:cs typeface="Canva Sans"/>
                <a:sym typeface="Canva Sans"/>
              </a:rPr>
              <a:t>"Borra Caves"],</a:t>
            </a:r>
          </a:p>
          <a:p>
            <a:pPr algn="l">
              <a:lnSpc>
                <a:spcPts val="2659"/>
              </a:lnSpc>
              <a:spcBef>
                <a:spcPct val="0"/>
              </a:spcBef>
            </a:pPr>
            <a:r>
              <a:rPr lang="en-US" sz="1899">
                <a:solidFill>
                  <a:srgbClr val="F4C9B1"/>
                </a:solidFill>
                <a:latin typeface="Canva Sans"/>
                <a:ea typeface="Canva Sans"/>
                <a:cs typeface="Canva Sans"/>
                <a:sym typeface="Canva Sans"/>
              </a:rPr>
              <a:t> "duration": "2 Days / 1 Nights",</a:t>
            </a:r>
          </a:p>
          <a:p>
            <a:pPr algn="l">
              <a:lnSpc>
                <a:spcPts val="2659"/>
              </a:lnSpc>
              <a:spcBef>
                <a:spcPct val="0"/>
              </a:spcBef>
            </a:pPr>
            <a:r>
              <a:rPr lang="en-US" sz="1899">
                <a:solidFill>
                  <a:srgbClr val="F4C9B1"/>
                </a:solidFill>
                <a:latin typeface="Canva Sans"/>
                <a:ea typeface="Canva Sans"/>
                <a:cs typeface="Canva Sans"/>
                <a:sym typeface="Canva Sans"/>
              </a:rPr>
              <a:t> "highlights": [</a:t>
            </a:r>
          </a:p>
          <a:p>
            <a:pPr algn="l">
              <a:lnSpc>
                <a:spcPts val="2659"/>
              </a:lnSpc>
              <a:spcBef>
                <a:spcPct val="0"/>
              </a:spcBef>
            </a:pPr>
            <a:r>
              <a:rPr lang="en-US" sz="1899">
                <a:solidFill>
                  <a:srgbClr val="F4C9B1"/>
                </a:solidFill>
                <a:latin typeface="Canva Sans"/>
                <a:ea typeface="Canva Sans"/>
                <a:cs typeface="Canva Sans"/>
                <a:sym typeface="Canva Sans"/>
              </a:rPr>
              <a:t> "Explore beautiful beaches",</a:t>
            </a:r>
          </a:p>
          <a:p>
            <a:pPr algn="l">
              <a:lnSpc>
                <a:spcPts val="2659"/>
              </a:lnSpc>
              <a:spcBef>
                <a:spcPct val="0"/>
              </a:spcBef>
            </a:pPr>
            <a:r>
              <a:rPr lang="en-US" sz="1899">
                <a:solidFill>
                  <a:srgbClr val="F4C9B1"/>
                </a:solidFill>
                <a:latin typeface="Canva Sans"/>
                <a:ea typeface="Canva Sans"/>
                <a:cs typeface="Canva Sans"/>
                <a:sym typeface="Canva Sans"/>
              </a:rPr>
              <a:t> "Enjoy a scenic train ride",</a:t>
            </a:r>
          </a:p>
          <a:p>
            <a:pPr algn="l">
              <a:lnSpc>
                <a:spcPts val="2659"/>
              </a:lnSpc>
              <a:spcBef>
                <a:spcPct val="0"/>
              </a:spcBef>
            </a:pPr>
            <a:r>
              <a:rPr lang="en-US" sz="1899">
                <a:solidFill>
                  <a:srgbClr val="F4C9B1"/>
                </a:solidFill>
                <a:latin typeface="Canva Sans"/>
                <a:ea typeface="Canva Sans"/>
                <a:cs typeface="Canva Sans"/>
                <a:sym typeface="Canva Sans"/>
              </a:rPr>
              <a:t> "Visit coffee plantations",</a:t>
            </a:r>
          </a:p>
          <a:p>
            <a:pPr algn="l">
              <a:lnSpc>
                <a:spcPts val="2659"/>
              </a:lnSpc>
              <a:spcBef>
                <a:spcPct val="0"/>
              </a:spcBef>
            </a:pPr>
            <a:r>
              <a:rPr lang="en-US" sz="1899">
                <a:solidFill>
                  <a:srgbClr val="F4C9B1"/>
                </a:solidFill>
                <a:latin typeface="Canva Sans"/>
                <a:ea typeface="Canva Sans"/>
                <a:cs typeface="Canva Sans"/>
                <a:sym typeface="Canva Sans"/>
              </a:rPr>
              <a:t> "Explore the famous Borra Caves"</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"images": [</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"pricing": {</a:t>
            </a:r>
          </a:p>
          <a:p>
            <a:pPr algn="l">
              <a:lnSpc>
                <a:spcPts val="2659"/>
              </a:lnSpc>
              <a:spcBef>
                <a:spcPct val="0"/>
              </a:spcBef>
            </a:pPr>
            <a:r>
              <a:rPr lang="en-US" sz="1899">
                <a:solidFill>
                  <a:srgbClr val="F4C9B1"/>
                </a:solidFill>
                <a:latin typeface="Canva Sans"/>
                <a:ea typeface="Canva Sans"/>
                <a:cs typeface="Canva Sans"/>
                <a:sym typeface="Canva Sans"/>
              </a:rPr>
              <a:t> "budget": "₹15000",</a:t>
            </a:r>
          </a:p>
          <a:p>
            <a:pPr algn="l">
              <a:lnSpc>
                <a:spcPts val="2659"/>
              </a:lnSpc>
              <a:spcBef>
                <a:spcPct val="0"/>
              </a:spcBef>
            </a:pPr>
            <a:r>
              <a:rPr lang="en-US" sz="1899">
                <a:solidFill>
                  <a:srgbClr val="F4C9B1"/>
                </a:solidFill>
                <a:latin typeface="Canva Sans"/>
                <a:ea typeface="Canva Sans"/>
                <a:cs typeface="Canva Sans"/>
                <a:sym typeface="Canva Sans"/>
              </a:rPr>
              <a:t> "premium": "₹30000"</a:t>
            </a:r>
          </a:p>
          <a:p>
            <a:pPr algn="l">
              <a:lnSpc>
                <a:spcPts val="2659"/>
              </a:lnSpc>
              <a:spcBef>
                <a:spcPct val="0"/>
              </a:spcBef>
            </a:pPr>
            <a:r>
              <a:rPr lang="en-US" sz="1899">
                <a:solidFill>
                  <a:srgbClr val="F4C9B1"/>
                </a:solidFill>
                <a:latin typeface="Canva Sans"/>
                <a:ea typeface="Canva Sans"/>
                <a:cs typeface="Canva Sans"/>
                <a:sym typeface="Canva Sans"/>
              </a:rPr>
              <a:t> },</a:t>
            </a:r>
          </a:p>
          <a:p>
            <a:pPr algn="l">
              <a:lnSpc>
                <a:spcPts val="2659"/>
              </a:lnSpc>
              <a:spcBef>
                <a:spcPct val="0"/>
              </a:spcBef>
            </a:pPr>
            <a:r>
              <a:rPr lang="en-US" sz="1899">
                <a:solidFill>
                  <a:srgbClr val="F4C9B1"/>
                </a:solidFill>
                <a:latin typeface="Canva Sans"/>
                <a:ea typeface="Canva Sans"/>
                <a:cs typeface="Canva Sans"/>
                <a:sym typeface="Canva Sans"/>
              </a:rPr>
              <a:t> "schedule": [</a:t>
            </a:r>
          </a:p>
          <a:p>
            <a:pPr algn="l">
              <a:lnSpc>
                <a:spcPts val="2659"/>
              </a:lnSpc>
              <a:spcBef>
                <a:spcPct val="0"/>
              </a:spcBef>
            </a:pPr>
            <a:r>
              <a:rPr lang="en-US" sz="1899">
                <a:solidFill>
                  <a:srgbClr val="F4C9B1"/>
                </a:solidFill>
                <a:latin typeface="Canva Sans"/>
                <a:ea typeface="Canva Sans"/>
                <a:cs typeface="Canva Sans"/>
                <a:sym typeface="Canva Sans"/>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sp>
        <p:nvSpPr>
          <p:cNvPr name="Freeform 2" id="2"/>
          <p:cNvSpPr/>
          <p:nvPr/>
        </p:nvSpPr>
        <p:spPr>
          <a:xfrm flipH="false" flipV="false" rot="0">
            <a:off x="-405157" y="2787466"/>
            <a:ext cx="18472139" cy="5385962"/>
          </a:xfrm>
          <a:custGeom>
            <a:avLst/>
            <a:gdLst/>
            <a:ahLst/>
            <a:cxnLst/>
            <a:rect r="r" b="b" t="t" l="l"/>
            <a:pathLst>
              <a:path h="5385962" w="18472139">
                <a:moveTo>
                  <a:pt x="0" y="0"/>
                </a:moveTo>
                <a:lnTo>
                  <a:pt x="18472140" y="0"/>
                </a:lnTo>
                <a:lnTo>
                  <a:pt x="18472140" y="5385963"/>
                </a:lnTo>
                <a:lnTo>
                  <a:pt x="0" y="5385963"/>
                </a:lnTo>
                <a:lnTo>
                  <a:pt x="0" y="0"/>
                </a:lnTo>
                <a:close/>
              </a:path>
            </a:pathLst>
          </a:custGeom>
          <a:blipFill>
            <a:blip r:embed="rId2"/>
            <a:stretch>
              <a:fillRect l="-58" t="-435" r="-58" b="0"/>
            </a:stretch>
          </a:blipFill>
        </p:spPr>
      </p:sp>
      <p:sp>
        <p:nvSpPr>
          <p:cNvPr name="TextBox 3" id="3"/>
          <p:cNvSpPr txBox="true"/>
          <p:nvPr/>
        </p:nvSpPr>
        <p:spPr>
          <a:xfrm rot="0">
            <a:off x="7642880" y="1069359"/>
            <a:ext cx="12017702" cy="1561667"/>
          </a:xfrm>
          <a:prstGeom prst="rect">
            <a:avLst/>
          </a:prstGeom>
        </p:spPr>
        <p:txBody>
          <a:bodyPr anchor="t" rtlCol="false" tIns="0" lIns="0" bIns="0" rIns="0">
            <a:spAutoFit/>
          </a:bodyPr>
          <a:lstStyle/>
          <a:p>
            <a:pPr algn="l">
              <a:lnSpc>
                <a:spcPts val="11343"/>
              </a:lnSpc>
            </a:pPr>
            <a:r>
              <a:rPr lang="en-US" b="true" sz="12604" i="true" spc="-781">
                <a:solidFill>
                  <a:srgbClr val="F4C9B1"/>
                </a:solidFill>
                <a:latin typeface="Public Sans Bold Italics"/>
                <a:ea typeface="Public Sans Bold Italics"/>
                <a:cs typeface="Public Sans Bold Italics"/>
                <a:sym typeface="Public Sans Bold Italics"/>
              </a:rPr>
              <a:t>Navigation flow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sp>
        <p:nvSpPr>
          <p:cNvPr name="Freeform 2" id="2"/>
          <p:cNvSpPr/>
          <p:nvPr/>
        </p:nvSpPr>
        <p:spPr>
          <a:xfrm flipH="false" flipV="false" rot="0">
            <a:off x="0" y="3271437"/>
            <a:ext cx="18288000" cy="5331543"/>
          </a:xfrm>
          <a:custGeom>
            <a:avLst/>
            <a:gdLst/>
            <a:ahLst/>
            <a:cxnLst/>
            <a:rect r="r" b="b" t="t" l="l"/>
            <a:pathLst>
              <a:path h="5331543" w="18288000">
                <a:moveTo>
                  <a:pt x="0" y="0"/>
                </a:moveTo>
                <a:lnTo>
                  <a:pt x="18288000" y="0"/>
                </a:lnTo>
                <a:lnTo>
                  <a:pt x="18288000" y="5331543"/>
                </a:lnTo>
                <a:lnTo>
                  <a:pt x="0" y="5331543"/>
                </a:lnTo>
                <a:lnTo>
                  <a:pt x="0" y="0"/>
                </a:lnTo>
                <a:close/>
              </a:path>
            </a:pathLst>
          </a:custGeom>
          <a:blipFill>
            <a:blip r:embed="rId2"/>
            <a:stretch>
              <a:fillRect l="-3247" t="0" r="-3247"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3399622">
            <a:off x="-6114800" y="-208999"/>
            <a:ext cx="18288000" cy="16389329"/>
            <a:chOff x="0" y="0"/>
            <a:chExt cx="24384000" cy="21852439"/>
          </a:xfrm>
        </p:grpSpPr>
        <p:pic>
          <p:nvPicPr>
            <p:cNvPr name="Picture 3" id="3"/>
            <p:cNvPicPr>
              <a:picLocks noChangeAspect="true"/>
            </p:cNvPicPr>
            <p:nvPr/>
          </p:nvPicPr>
          <p:blipFill>
            <a:blip r:embed="rId2">
              <a:alphaModFix amt="65000"/>
            </a:blip>
            <a:srcRect l="18686" t="0" r="18686" b="0"/>
            <a:stretch>
              <a:fillRect/>
            </a:stretch>
          </p:blipFill>
          <p:spPr>
            <a:xfrm flipH="false" flipV="false">
              <a:off x="0" y="0"/>
              <a:ext cx="24384000" cy="21852439"/>
            </a:xfrm>
            <a:prstGeom prst="rect">
              <a:avLst/>
            </a:prstGeom>
          </p:spPr>
        </p:pic>
      </p:grpSp>
      <p:sp>
        <p:nvSpPr>
          <p:cNvPr name="AutoShape 4" id="4"/>
          <p:cNvSpPr/>
          <p:nvPr/>
        </p:nvSpPr>
        <p:spPr>
          <a:xfrm>
            <a:off x="7688706" y="4309341"/>
            <a:ext cx="0" cy="4087352"/>
          </a:xfrm>
          <a:prstGeom prst="line">
            <a:avLst/>
          </a:prstGeom>
          <a:ln cap="flat" w="38100">
            <a:solidFill>
              <a:srgbClr val="F4C9B1"/>
            </a:solidFill>
            <a:prstDash val="solid"/>
            <a:headEnd type="none" len="sm" w="sm"/>
            <a:tailEnd type="none" len="sm" w="sm"/>
          </a:ln>
        </p:spPr>
      </p:sp>
      <p:grpSp>
        <p:nvGrpSpPr>
          <p:cNvPr name="Group 5" id="5"/>
          <p:cNvGrpSpPr/>
          <p:nvPr/>
        </p:nvGrpSpPr>
        <p:grpSpPr>
          <a:xfrm rot="0">
            <a:off x="1028700" y="8908319"/>
            <a:ext cx="1868443" cy="325393"/>
            <a:chOff x="0" y="0"/>
            <a:chExt cx="2491257" cy="433857"/>
          </a:xfrm>
        </p:grpSpPr>
        <p:grpSp>
          <p:nvGrpSpPr>
            <p:cNvPr name="Group 6" id="6"/>
            <p:cNvGrpSpPr/>
            <p:nvPr/>
          </p:nvGrpSpPr>
          <p:grpSpPr>
            <a:xfrm rot="0">
              <a:off x="0" y="0"/>
              <a:ext cx="433857" cy="43385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85587" y="0"/>
              <a:ext cx="433857" cy="4338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373444" y="0"/>
              <a:ext cx="433857" cy="4338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057400" y="0"/>
              <a:ext cx="433857" cy="43385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Freeform 18" id="18"/>
          <p:cNvSpPr/>
          <p:nvPr/>
        </p:nvSpPr>
        <p:spPr>
          <a:xfrm flipH="false" flipV="false" rot="0">
            <a:off x="3029200" y="1028700"/>
            <a:ext cx="4270634" cy="8415042"/>
          </a:xfrm>
          <a:custGeom>
            <a:avLst/>
            <a:gdLst/>
            <a:ahLst/>
            <a:cxnLst/>
            <a:rect r="r" b="b" t="t" l="l"/>
            <a:pathLst>
              <a:path h="8415042" w="4270634">
                <a:moveTo>
                  <a:pt x="0" y="0"/>
                </a:moveTo>
                <a:lnTo>
                  <a:pt x="4270634" y="0"/>
                </a:lnTo>
                <a:lnTo>
                  <a:pt x="4270634" y="8415042"/>
                </a:lnTo>
                <a:lnTo>
                  <a:pt x="0" y="8415042"/>
                </a:lnTo>
                <a:lnTo>
                  <a:pt x="0" y="0"/>
                </a:lnTo>
                <a:close/>
              </a:path>
            </a:pathLst>
          </a:custGeom>
          <a:blipFill>
            <a:blip r:embed="rId3"/>
            <a:stretch>
              <a:fillRect l="0" t="0" r="0" b="0"/>
            </a:stretch>
          </a:blipFill>
        </p:spPr>
      </p:sp>
      <p:sp>
        <p:nvSpPr>
          <p:cNvPr name="TextBox 19" id="19"/>
          <p:cNvSpPr txBox="true"/>
          <p:nvPr/>
        </p:nvSpPr>
        <p:spPr>
          <a:xfrm rot="0">
            <a:off x="7442709" y="2278270"/>
            <a:ext cx="9785970" cy="1182264"/>
          </a:xfrm>
          <a:prstGeom prst="rect">
            <a:avLst/>
          </a:prstGeom>
        </p:spPr>
        <p:txBody>
          <a:bodyPr anchor="t" rtlCol="false" tIns="0" lIns="0" bIns="0" rIns="0">
            <a:spAutoFit/>
          </a:bodyPr>
          <a:lstStyle/>
          <a:p>
            <a:pPr algn="l">
              <a:lnSpc>
                <a:spcPts val="8577"/>
              </a:lnSpc>
            </a:pPr>
            <a:r>
              <a:rPr lang="en-US" b="true" sz="9530" i="true" spc="-590">
                <a:solidFill>
                  <a:srgbClr val="F4C9B1"/>
                </a:solidFill>
                <a:latin typeface="Public Sans Bold Italics"/>
                <a:ea typeface="Public Sans Bold Italics"/>
                <a:cs typeface="Public Sans Bold Italics"/>
                <a:sym typeface="Public Sans Bold Italics"/>
              </a:rPr>
              <a:t>Technology Stack</a:t>
            </a:r>
          </a:p>
        </p:txBody>
      </p:sp>
      <p:sp>
        <p:nvSpPr>
          <p:cNvPr name="TextBox 20" id="20"/>
          <p:cNvSpPr txBox="true"/>
          <p:nvPr/>
        </p:nvSpPr>
        <p:spPr>
          <a:xfrm rot="0">
            <a:off x="7852143" y="4392924"/>
            <a:ext cx="8727033" cy="3592742"/>
          </a:xfrm>
          <a:prstGeom prst="rect">
            <a:avLst/>
          </a:prstGeom>
        </p:spPr>
        <p:txBody>
          <a:bodyPr anchor="t" rtlCol="false" tIns="0" lIns="0" bIns="0" rIns="0">
            <a:spAutoFit/>
          </a:bodyPr>
          <a:lstStyle/>
          <a:p>
            <a:pPr algn="l" marL="495082" indent="-247541" lvl="1">
              <a:lnSpc>
                <a:spcPts val="3187"/>
              </a:lnSpc>
              <a:buFont typeface="Arial"/>
              <a:buChar char="•"/>
            </a:pPr>
            <a:r>
              <a:rPr lang="en-US" sz="2293">
                <a:solidFill>
                  <a:srgbClr val="F4C9B1"/>
                </a:solidFill>
                <a:latin typeface="Public Sans"/>
                <a:ea typeface="Public Sans"/>
                <a:cs typeface="Public Sans"/>
                <a:sym typeface="Public Sans"/>
              </a:rPr>
              <a:t>Flutter is used for the mobile app's frontend.</a:t>
            </a:r>
          </a:p>
          <a:p>
            <a:pPr algn="l" marL="495082" indent="-247541" lvl="1">
              <a:lnSpc>
                <a:spcPts val="3187"/>
              </a:lnSpc>
              <a:buFont typeface="Arial"/>
              <a:buChar char="•"/>
            </a:pPr>
            <a:r>
              <a:rPr lang="en-US" sz="2293">
                <a:solidFill>
                  <a:srgbClr val="F4C9B1"/>
                </a:solidFill>
                <a:latin typeface="Public Sans"/>
                <a:ea typeface="Public Sans"/>
                <a:cs typeface="Public Sans"/>
                <a:sym typeface="Public Sans"/>
              </a:rPr>
              <a:t>React.js is used for the web application's frontend.</a:t>
            </a:r>
          </a:p>
          <a:p>
            <a:pPr algn="l" marL="495082" indent="-247541" lvl="1">
              <a:lnSpc>
                <a:spcPts val="3187"/>
              </a:lnSpc>
              <a:buFont typeface="Arial"/>
              <a:buChar char="•"/>
            </a:pPr>
            <a:r>
              <a:rPr lang="en-US" sz="2293">
                <a:solidFill>
                  <a:srgbClr val="F4C9B1"/>
                </a:solidFill>
                <a:latin typeface="Public Sans"/>
                <a:ea typeface="Public Sans"/>
                <a:cs typeface="Public Sans"/>
                <a:sym typeface="Public Sans"/>
              </a:rPr>
              <a:t>Dart is the programming language used with Flutter for the mobile app's logic.</a:t>
            </a:r>
          </a:p>
          <a:p>
            <a:pPr algn="l" marL="495082" indent="-247541" lvl="1">
              <a:lnSpc>
                <a:spcPts val="3187"/>
              </a:lnSpc>
              <a:buFont typeface="Arial"/>
              <a:buChar char="•"/>
            </a:pPr>
            <a:r>
              <a:rPr lang="en-US" sz="2293">
                <a:solidFill>
                  <a:srgbClr val="F4C9B1"/>
                </a:solidFill>
                <a:latin typeface="Public Sans"/>
                <a:ea typeface="Public Sans"/>
                <a:cs typeface="Public Sans"/>
                <a:sym typeface="Public Sans"/>
              </a:rPr>
              <a:t>Python with Flask is used for the web application's backend.</a:t>
            </a:r>
          </a:p>
          <a:p>
            <a:pPr algn="l" marL="495082" indent="-247541" lvl="1">
              <a:lnSpc>
                <a:spcPts val="3187"/>
              </a:lnSpc>
              <a:buFont typeface="Arial"/>
              <a:buChar char="•"/>
            </a:pPr>
            <a:r>
              <a:rPr lang="en-US" sz="2293">
                <a:solidFill>
                  <a:srgbClr val="F4C9B1"/>
                </a:solidFill>
                <a:latin typeface="Public Sans"/>
                <a:ea typeface="Public Sans"/>
                <a:cs typeface="Public Sans"/>
                <a:sym typeface="Public Sans"/>
              </a:rPr>
              <a:t>Mongo</a:t>
            </a:r>
            <a:r>
              <a:rPr lang="en-US" sz="2293">
                <a:solidFill>
                  <a:srgbClr val="F4C9B1"/>
                </a:solidFill>
                <a:latin typeface="Public Sans"/>
                <a:ea typeface="Public Sans"/>
                <a:cs typeface="Public Sans"/>
                <a:sym typeface="Public Sans"/>
              </a:rPr>
              <a:t>DB is the database for storing data.</a:t>
            </a:r>
          </a:p>
          <a:p>
            <a:pPr algn="l" marL="495082" indent="-247541" lvl="1">
              <a:lnSpc>
                <a:spcPts val="3187"/>
              </a:lnSpc>
              <a:buFont typeface="Arial"/>
              <a:buChar char="•"/>
            </a:pPr>
            <a:r>
              <a:rPr lang="en-US" sz="2293">
                <a:solidFill>
                  <a:srgbClr val="F4C9B1"/>
                </a:solidFill>
                <a:latin typeface="Public Sans"/>
                <a:ea typeface="Public Sans"/>
                <a:cs typeface="Public Sans"/>
                <a:sym typeface="Public Sans"/>
              </a:rPr>
              <a:t>Firebase </a:t>
            </a:r>
            <a:r>
              <a:rPr lang="en-US" sz="2293">
                <a:solidFill>
                  <a:srgbClr val="F4C9B1"/>
                </a:solidFill>
                <a:latin typeface="Public Sans"/>
                <a:ea typeface="Public Sans"/>
                <a:cs typeface="Public Sans"/>
                <a:sym typeface="Public Sans"/>
              </a:rPr>
              <a:t>Authentication handles user authentication.</a:t>
            </a:r>
          </a:p>
          <a:p>
            <a:pPr algn="l" marL="495082" indent="-247541" lvl="1">
              <a:lnSpc>
                <a:spcPts val="3187"/>
              </a:lnSpc>
              <a:buFont typeface="Arial"/>
              <a:buChar char="•"/>
            </a:pPr>
            <a:r>
              <a:rPr lang="en-US" sz="2293">
                <a:solidFill>
                  <a:srgbClr val="F4C9B1"/>
                </a:solidFill>
                <a:latin typeface="Public Sans"/>
                <a:ea typeface="Public Sans"/>
                <a:cs typeface="Public Sans"/>
                <a:sym typeface="Public Sans"/>
              </a:rPr>
              <a:t>Razorp</a:t>
            </a:r>
            <a:r>
              <a:rPr lang="en-US" sz="2293">
                <a:solidFill>
                  <a:srgbClr val="F4C9B1"/>
                </a:solidFill>
                <a:latin typeface="Public Sans"/>
                <a:ea typeface="Public Sans"/>
                <a:cs typeface="Public Sans"/>
                <a:sym typeface="Public Sans"/>
              </a:rPr>
              <a:t>ay is integrated for payment processing.</a:t>
            </a:r>
          </a:p>
          <a:p>
            <a:pPr algn="l" marL="495082" indent="-247541" lvl="1">
              <a:lnSpc>
                <a:spcPts val="3187"/>
              </a:lnSpc>
              <a:buFont typeface="Arial"/>
              <a:buChar char="•"/>
            </a:pPr>
            <a:r>
              <a:rPr lang="en-US" sz="2293">
                <a:solidFill>
                  <a:srgbClr val="F4C9B1"/>
                </a:solidFill>
                <a:latin typeface="Public Sans"/>
                <a:ea typeface="Public Sans"/>
                <a:cs typeface="Public Sans"/>
                <a:sym typeface="Public Sans"/>
              </a:rPr>
              <a:t>Imagekit.io is used to store images of package in cloud </a:t>
            </a:r>
          </a:p>
        </p:txBody>
      </p:sp>
      <p:sp>
        <p:nvSpPr>
          <p:cNvPr name="TextBox 21" id="21"/>
          <p:cNvSpPr txBox="true"/>
          <p:nvPr/>
        </p:nvSpPr>
        <p:spPr>
          <a:xfrm rot="0">
            <a:off x="7688706" y="3581609"/>
            <a:ext cx="9785970" cy="313169"/>
          </a:xfrm>
          <a:prstGeom prst="rect">
            <a:avLst/>
          </a:prstGeom>
        </p:spPr>
        <p:txBody>
          <a:bodyPr anchor="t" rtlCol="false" tIns="0" lIns="0" bIns="0" rIns="0">
            <a:spAutoFit/>
          </a:bodyPr>
          <a:lstStyle/>
          <a:p>
            <a:pPr algn="l">
              <a:lnSpc>
                <a:spcPts val="2204"/>
              </a:lnSpc>
            </a:pPr>
            <a:r>
              <a:rPr lang="en-US" b="true" sz="2204" i="true">
                <a:solidFill>
                  <a:srgbClr val="F4C9B1"/>
                </a:solidFill>
                <a:latin typeface="Public Sans Bold Italics"/>
                <a:ea typeface="Public Sans Bold Italics"/>
                <a:cs typeface="Public Sans Bold Italics"/>
                <a:sym typeface="Public Sans Bold Italics"/>
              </a:rPr>
              <a:t>OVERVIEW OF THE TECHNOLOGIES USED TO DEVELOP TRAVEL MINDS: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62118"/>
        </a:solidFill>
      </p:bgPr>
    </p:bg>
    <p:spTree>
      <p:nvGrpSpPr>
        <p:cNvPr id="1" name=""/>
        <p:cNvGrpSpPr/>
        <p:nvPr/>
      </p:nvGrpSpPr>
      <p:grpSpPr>
        <a:xfrm>
          <a:off x="0" y="0"/>
          <a:ext cx="0" cy="0"/>
          <a:chOff x="0" y="0"/>
          <a:chExt cx="0" cy="0"/>
        </a:xfrm>
      </p:grpSpPr>
      <p:grpSp>
        <p:nvGrpSpPr>
          <p:cNvPr name="Group 2" id="2"/>
          <p:cNvGrpSpPr/>
          <p:nvPr/>
        </p:nvGrpSpPr>
        <p:grpSpPr>
          <a:xfrm rot="0">
            <a:off x="8209778" y="3492325"/>
            <a:ext cx="1868443" cy="325393"/>
            <a:chOff x="0" y="0"/>
            <a:chExt cx="2491257" cy="433857"/>
          </a:xfrm>
        </p:grpSpPr>
        <p:grpSp>
          <p:nvGrpSpPr>
            <p:cNvPr name="Group 3" id="3"/>
            <p:cNvGrpSpPr/>
            <p:nvPr/>
          </p:nvGrpSpPr>
          <p:grpSpPr>
            <a:xfrm rot="0">
              <a:off x="0" y="0"/>
              <a:ext cx="433857" cy="4338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685587" y="0"/>
              <a:ext cx="433857" cy="43385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373444" y="0"/>
              <a:ext cx="433857" cy="4338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alpha val="49804"/>
                </a:srgbClr>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57400" y="0"/>
              <a:ext cx="433857" cy="4338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C9B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sp>
        <p:nvSpPr>
          <p:cNvPr name="AutoShape 15" id="15"/>
          <p:cNvSpPr/>
          <p:nvPr/>
        </p:nvSpPr>
        <p:spPr>
          <a:xfrm flipV="true">
            <a:off x="1047750" y="5005388"/>
            <a:ext cx="0" cy="3384233"/>
          </a:xfrm>
          <a:prstGeom prst="line">
            <a:avLst/>
          </a:prstGeom>
          <a:ln cap="flat" w="38100">
            <a:solidFill>
              <a:srgbClr val="F4C9B1"/>
            </a:solidFill>
            <a:prstDash val="solid"/>
            <a:headEnd type="none" len="sm" w="sm"/>
            <a:tailEnd type="none" len="sm" w="sm"/>
          </a:ln>
        </p:spPr>
      </p:sp>
      <p:grpSp>
        <p:nvGrpSpPr>
          <p:cNvPr name="Group 16" id="16"/>
          <p:cNvGrpSpPr/>
          <p:nvPr/>
        </p:nvGrpSpPr>
        <p:grpSpPr>
          <a:xfrm rot="0">
            <a:off x="17259300" y="-1359823"/>
            <a:ext cx="1237381" cy="12058493"/>
            <a:chOff x="0" y="0"/>
            <a:chExt cx="325894" cy="3175899"/>
          </a:xfrm>
        </p:grpSpPr>
        <p:sp>
          <p:nvSpPr>
            <p:cNvPr name="Freeform 17" id="17"/>
            <p:cNvSpPr/>
            <p:nvPr/>
          </p:nvSpPr>
          <p:spPr>
            <a:xfrm flipH="false" flipV="false" rot="0">
              <a:off x="0" y="0"/>
              <a:ext cx="325894" cy="3175899"/>
            </a:xfrm>
            <a:custGeom>
              <a:avLst/>
              <a:gdLst/>
              <a:ahLst/>
              <a:cxnLst/>
              <a:rect r="r" b="b" t="t" l="l"/>
              <a:pathLst>
                <a:path h="3175899" w="325894">
                  <a:moveTo>
                    <a:pt x="0" y="0"/>
                  </a:moveTo>
                  <a:lnTo>
                    <a:pt x="325894" y="0"/>
                  </a:lnTo>
                  <a:lnTo>
                    <a:pt x="325894" y="3175899"/>
                  </a:lnTo>
                  <a:lnTo>
                    <a:pt x="0" y="3175899"/>
                  </a:lnTo>
                  <a:close/>
                </a:path>
              </a:pathLst>
            </a:custGeom>
            <a:gradFill rotWithShape="true">
              <a:gsLst>
                <a:gs pos="0">
                  <a:srgbClr val="162118">
                    <a:alpha val="0"/>
                  </a:srgbClr>
                </a:gs>
                <a:gs pos="100000">
                  <a:srgbClr val="172118">
                    <a:alpha val="100000"/>
                  </a:srgbClr>
                </a:gs>
              </a:gsLst>
              <a:lin ang="0"/>
            </a:gradFill>
          </p:spPr>
        </p:sp>
        <p:sp>
          <p:nvSpPr>
            <p:cNvPr name="TextBox 18" id="18"/>
            <p:cNvSpPr txBox="true"/>
            <p:nvPr/>
          </p:nvSpPr>
          <p:spPr>
            <a:xfrm>
              <a:off x="0" y="-38100"/>
              <a:ext cx="325894" cy="3213999"/>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28700" y="2106241"/>
            <a:ext cx="9480615" cy="1386084"/>
          </a:xfrm>
          <a:prstGeom prst="rect">
            <a:avLst/>
          </a:prstGeom>
        </p:spPr>
        <p:txBody>
          <a:bodyPr anchor="t" rtlCol="false" tIns="0" lIns="0" bIns="0" rIns="0">
            <a:spAutoFit/>
          </a:bodyPr>
          <a:lstStyle/>
          <a:p>
            <a:pPr algn="l">
              <a:lnSpc>
                <a:spcPts val="10017"/>
              </a:lnSpc>
            </a:pPr>
            <a:r>
              <a:rPr lang="en-US" b="true" sz="11130" i="true" spc="-690">
                <a:solidFill>
                  <a:srgbClr val="F4C9B1"/>
                </a:solidFill>
                <a:latin typeface="Public Sans Bold Italics"/>
                <a:ea typeface="Public Sans Bold Italics"/>
                <a:cs typeface="Public Sans Bold Italics"/>
                <a:sym typeface="Public Sans Bold Italics"/>
              </a:rPr>
              <a:t>Admin Panel</a:t>
            </a:r>
          </a:p>
        </p:txBody>
      </p:sp>
      <p:grpSp>
        <p:nvGrpSpPr>
          <p:cNvPr name="Group 20" id="20"/>
          <p:cNvGrpSpPr/>
          <p:nvPr/>
        </p:nvGrpSpPr>
        <p:grpSpPr>
          <a:xfrm rot="5400000">
            <a:off x="-11523712" y="-2565574"/>
            <a:ext cx="18288000" cy="20136836"/>
            <a:chOff x="0" y="0"/>
            <a:chExt cx="24384000" cy="26849114"/>
          </a:xfrm>
        </p:grpSpPr>
        <p:pic>
          <p:nvPicPr>
            <p:cNvPr name="Picture 21" id="21"/>
            <p:cNvPicPr>
              <a:picLocks noChangeAspect="true"/>
            </p:cNvPicPr>
            <p:nvPr/>
          </p:nvPicPr>
          <p:blipFill>
            <a:blip r:embed="rId2">
              <a:alphaModFix amt="65000"/>
            </a:blip>
            <a:srcRect l="24514" t="0" r="24514" b="0"/>
            <a:stretch>
              <a:fillRect/>
            </a:stretch>
          </p:blipFill>
          <p:spPr>
            <a:xfrm flipH="false" flipV="false">
              <a:off x="0" y="0"/>
              <a:ext cx="24384000" cy="26849114"/>
            </a:xfrm>
            <a:prstGeom prst="rect">
              <a:avLst/>
            </a:prstGeom>
          </p:spPr>
        </p:pic>
      </p:grpSp>
      <p:sp>
        <p:nvSpPr>
          <p:cNvPr name="Freeform 22" id="22"/>
          <p:cNvSpPr/>
          <p:nvPr/>
        </p:nvSpPr>
        <p:spPr>
          <a:xfrm flipH="false" flipV="false" rot="0">
            <a:off x="12453674" y="3817718"/>
            <a:ext cx="4608993" cy="4608993"/>
          </a:xfrm>
          <a:custGeom>
            <a:avLst/>
            <a:gdLst/>
            <a:ahLst/>
            <a:cxnLst/>
            <a:rect r="r" b="b" t="t" l="l"/>
            <a:pathLst>
              <a:path h="4608993" w="4608993">
                <a:moveTo>
                  <a:pt x="0" y="0"/>
                </a:moveTo>
                <a:lnTo>
                  <a:pt x="4608993" y="0"/>
                </a:lnTo>
                <a:lnTo>
                  <a:pt x="4608993" y="4608993"/>
                </a:lnTo>
                <a:lnTo>
                  <a:pt x="0" y="4608993"/>
                </a:lnTo>
                <a:lnTo>
                  <a:pt x="0" y="0"/>
                </a:lnTo>
                <a:close/>
              </a:path>
            </a:pathLst>
          </a:custGeom>
          <a:blipFill>
            <a:blip r:embed="rId3"/>
            <a:stretch>
              <a:fillRect l="0" t="0" r="0" b="0"/>
            </a:stretch>
          </a:blipFill>
        </p:spPr>
      </p:sp>
      <p:sp>
        <p:nvSpPr>
          <p:cNvPr name="TextBox 23" id="23"/>
          <p:cNvSpPr txBox="true"/>
          <p:nvPr/>
        </p:nvSpPr>
        <p:spPr>
          <a:xfrm rot="0">
            <a:off x="1725531" y="4638567"/>
            <a:ext cx="10070917" cy="2803758"/>
          </a:xfrm>
          <a:prstGeom prst="rect">
            <a:avLst/>
          </a:prstGeom>
        </p:spPr>
        <p:txBody>
          <a:bodyPr anchor="t" rtlCol="false" tIns="0" lIns="0" bIns="0" rIns="0">
            <a:spAutoFit/>
          </a:bodyPr>
          <a:lstStyle/>
          <a:p>
            <a:pPr algn="l">
              <a:lnSpc>
                <a:spcPts val="3218"/>
              </a:lnSpc>
            </a:pPr>
            <a:r>
              <a:rPr lang="en-US" b="true" sz="2204" i="true">
                <a:solidFill>
                  <a:srgbClr val="F4C9B1"/>
                </a:solidFill>
                <a:latin typeface="Public Sans Bold Italics"/>
                <a:ea typeface="Public Sans Bold Italics"/>
                <a:cs typeface="Public Sans Bold Italics"/>
                <a:sym typeface="Public Sans Bold Italics"/>
              </a:rPr>
              <a:t>THE TRAVEL MINDS ADMIN PANEL PROVIDES COMPREHENSIVE TOOLS FOR MANAGING THE APPLICATION'S CONTENT AND OPERATIONS. ADMINISTRATORS CAN EFFICIENTLY ADD AND UPDATE TRAVEL PACKAGES, GAIN INSIGHTS FROM TRENDING DATA VISUALIZED IN GRAPHS, ACCESS DETAILED USER BOOKING INFORMATION, AND UTILIZE A DASHBOARD THAT OFFERS A CONSOLIDATED VIEW OF KEY METRICS AND AVAILABLE TRAVEL PACKAGES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DAGi1TPUpGY</dc:identifier>
  <dcterms:modified xsi:type="dcterms:W3CDTF">2011-08-01T06:04:30Z</dcterms:modified>
  <cp:revision>1</cp:revision>
  <dc:title>139_Travel_Minds</dc:title>
</cp:coreProperties>
</file>